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j1vCCrQT6ee4ImzvgzLymizZ8M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ab813904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8ab813904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28ab813904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25" name="Google Shape;22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4: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31" name="Google Shape;23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8ab813904f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8ab813904f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8ab813904f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8ab813904f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8ab813904f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8ab813904f_0_1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8ab813904f_0_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8ab813904f_0_2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3" name="Google Shape;28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9" name="Google Shape;28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95" name="Google Shape;29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8ab813904f_0_3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8ab813904f_0_3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2"/>
          <p:cNvSpPr/>
          <p:nvPr>
            <p:ph idx="2" type="pic"/>
          </p:nvPr>
        </p:nvSpPr>
        <p:spPr>
          <a:xfrm>
            <a:off x="5183188" y="987425"/>
            <a:ext cx="6172200" cy="4873625"/>
          </a:xfrm>
          <a:prstGeom prst="rect">
            <a:avLst/>
          </a:prstGeom>
          <a:noFill/>
          <a:ln>
            <a:noFill/>
          </a:ln>
        </p:spPr>
      </p:sp>
      <p:sp>
        <p:nvSpPr>
          <p:cNvPr id="68" name="Google Shape;68;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bastrop.revtrak.net/fee-manage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11</a:t>
            </a:r>
            <a:r>
              <a:rPr b="1" baseline="30000" lang="en-US"/>
              <a:t>th</a:t>
            </a:r>
            <a:r>
              <a:rPr b="1" lang="en-US"/>
              <a:t> Grade Parent Orientation</a:t>
            </a:r>
            <a:endParaRPr/>
          </a:p>
        </p:txBody>
      </p:sp>
      <p:pic>
        <p:nvPicPr>
          <p:cNvPr id="89" name="Google Shape;89;p1"/>
          <p:cNvPicPr preferRelativeResize="0"/>
          <p:nvPr>
            <p:ph idx="1" type="body"/>
          </p:nvPr>
        </p:nvPicPr>
        <p:blipFill rotWithShape="1">
          <a:blip r:embed="rId3">
            <a:alphaModFix/>
          </a:blip>
          <a:srcRect b="0" l="0" r="0" t="0"/>
          <a:stretch/>
        </p:blipFill>
        <p:spPr>
          <a:xfrm>
            <a:off x="3915177" y="1690689"/>
            <a:ext cx="4417454" cy="48517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School Safety</a:t>
            </a:r>
            <a:endParaRPr/>
          </a:p>
        </p:txBody>
      </p:sp>
      <p:sp>
        <p:nvSpPr>
          <p:cNvPr id="143" name="Google Shape;14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1. Front doors (East) to the campus are to remain locked at all times.</a:t>
            </a:r>
            <a:endParaRPr/>
          </a:p>
          <a:p>
            <a:pPr indent="0" lvl="0" marL="0" rtl="0" algn="l">
              <a:lnSpc>
                <a:spcPct val="90000"/>
              </a:lnSpc>
              <a:spcBef>
                <a:spcPts val="1000"/>
              </a:spcBef>
              <a:spcAft>
                <a:spcPts val="0"/>
              </a:spcAft>
              <a:buClr>
                <a:schemeClr val="dk1"/>
              </a:buClr>
              <a:buSzPct val="100000"/>
              <a:buNone/>
            </a:pPr>
            <a:r>
              <a:rPr lang="en-US"/>
              <a:t>2. Exterior doors on the south side of the campus are to remain locked at all times.</a:t>
            </a:r>
            <a:endParaRPr/>
          </a:p>
          <a:p>
            <a:pPr indent="0" lvl="0" marL="0" rtl="0" algn="l">
              <a:lnSpc>
                <a:spcPct val="90000"/>
              </a:lnSpc>
              <a:spcBef>
                <a:spcPts val="1000"/>
              </a:spcBef>
              <a:spcAft>
                <a:spcPts val="0"/>
              </a:spcAft>
              <a:buClr>
                <a:schemeClr val="dk1"/>
              </a:buClr>
              <a:buSzPct val="100000"/>
              <a:buNone/>
            </a:pPr>
            <a:r>
              <a:rPr lang="en-US"/>
              <a:t>3. Teachers doors are to remain closed and locked at all times.</a:t>
            </a:r>
            <a:endParaRPr/>
          </a:p>
          <a:p>
            <a:pPr indent="0" lvl="0" marL="0" rtl="0" algn="l">
              <a:lnSpc>
                <a:spcPct val="90000"/>
              </a:lnSpc>
              <a:spcBef>
                <a:spcPts val="1000"/>
              </a:spcBef>
              <a:spcAft>
                <a:spcPts val="0"/>
              </a:spcAft>
              <a:buClr>
                <a:schemeClr val="dk1"/>
              </a:buClr>
              <a:buSzPct val="100000"/>
              <a:buNone/>
            </a:pPr>
            <a:r>
              <a:rPr lang="en-US"/>
              <a:t>4. Students must not open the front doors or the courtyard gates for anyone…including parents.</a:t>
            </a:r>
            <a:endParaRPr/>
          </a:p>
          <a:p>
            <a:pPr indent="0" lvl="0" marL="0" rtl="0" algn="l">
              <a:lnSpc>
                <a:spcPct val="90000"/>
              </a:lnSpc>
              <a:spcBef>
                <a:spcPts val="1000"/>
              </a:spcBef>
              <a:spcAft>
                <a:spcPts val="0"/>
              </a:spcAft>
              <a:buClr>
                <a:schemeClr val="dk1"/>
              </a:buClr>
              <a:buSzPct val="100000"/>
              <a:buNone/>
            </a:pPr>
            <a:r>
              <a:rPr lang="en-US"/>
              <a:t>5. Parents should only enter the campus through the front doors. Our buzzer is not working at the moment. We have posted the number to the campus for you to call and be let in.</a:t>
            </a:r>
            <a:endParaRPr/>
          </a:p>
          <a:p>
            <a:pPr indent="0" lvl="0" marL="0" rtl="0" algn="l">
              <a:lnSpc>
                <a:spcPct val="90000"/>
              </a:lnSpc>
              <a:spcBef>
                <a:spcPts val="1000"/>
              </a:spcBef>
              <a:spcAft>
                <a:spcPts val="0"/>
              </a:spcAft>
              <a:buClr>
                <a:schemeClr val="dk1"/>
              </a:buClr>
              <a:buSzPct val="100000"/>
              <a:buNone/>
            </a:pPr>
            <a:r>
              <a:rPr lang="en-US"/>
              <a:t>6. Students really should not be using the restroom during class time. </a:t>
            </a:r>
            <a:endParaRPr/>
          </a:p>
          <a:p>
            <a:pPr indent="0" lvl="0" marL="0" rtl="0" algn="l">
              <a:lnSpc>
                <a:spcPct val="90000"/>
              </a:lnSpc>
              <a:spcBef>
                <a:spcPts val="1000"/>
              </a:spcBef>
              <a:spcAft>
                <a:spcPts val="0"/>
              </a:spcAft>
              <a:buClr>
                <a:schemeClr val="dk1"/>
              </a:buClr>
              <a:buSzPct val="100000"/>
              <a:buNone/>
            </a:pPr>
            <a:r>
              <a:rPr lang="en-US"/>
              <a:t>7. Students should take all of our drills seriously.</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Lunch Applications</a:t>
            </a:r>
            <a:endParaRPr/>
          </a:p>
        </p:txBody>
      </p:sp>
      <p:sp>
        <p:nvSpPr>
          <p:cNvPr id="149" name="Google Shape;14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Clr>
                <a:schemeClr val="dk1"/>
              </a:buClr>
              <a:buSzPts val="2800"/>
              <a:buNone/>
            </a:pPr>
            <a:r>
              <a:rPr lang="en-US"/>
              <a:t>1. Many of our </a:t>
            </a:r>
            <a:r>
              <a:rPr lang="en-US"/>
              <a:t>upperclassmen</a:t>
            </a:r>
            <a:r>
              <a:rPr lang="en-US"/>
              <a:t> do not eat lunch at CRCA and see no need for turning in the lunch application. 10</a:t>
            </a:r>
            <a:r>
              <a:rPr baseline="30000" lang="en-US"/>
              <a:t>th</a:t>
            </a:r>
            <a:r>
              <a:rPr lang="en-US"/>
              <a:t>, 11</a:t>
            </a:r>
            <a:r>
              <a:rPr baseline="30000" lang="en-US"/>
              <a:t>th</a:t>
            </a:r>
            <a:r>
              <a:rPr lang="en-US"/>
              <a:t> and 12</a:t>
            </a:r>
            <a:r>
              <a:rPr baseline="30000" lang="en-US"/>
              <a:t>th</a:t>
            </a:r>
            <a:r>
              <a:rPr lang="en-US"/>
              <a:t> grade CRCA students who qualify for free or reduced lunch get fees waived for PSAT, SAT and AP exams as well as their College Applications.</a:t>
            </a:r>
            <a:endParaRPr/>
          </a:p>
          <a:p>
            <a:pPr indent="0" lvl="0" marL="0" rtl="0" algn="l">
              <a:lnSpc>
                <a:spcPct val="90000"/>
              </a:lnSpc>
              <a:spcBef>
                <a:spcPts val="1000"/>
              </a:spcBef>
              <a:spcAft>
                <a:spcPts val="0"/>
              </a:spcAft>
              <a:buClr>
                <a:schemeClr val="dk1"/>
              </a:buClr>
              <a:buSzPts val="2800"/>
              <a:buNone/>
            </a:pPr>
            <a:r>
              <a:rPr lang="en-US"/>
              <a:t>2. 12</a:t>
            </a:r>
            <a:r>
              <a:rPr baseline="30000" lang="en-US"/>
              <a:t>th</a:t>
            </a:r>
            <a:r>
              <a:rPr lang="en-US"/>
              <a:t> grade CRCA students who have turned in their lunch applications and qualify for free or reduced lunch may also automatically qualify for Pell Grants at university when the graduate from high school.</a:t>
            </a:r>
            <a:endParaRPr/>
          </a:p>
          <a:p>
            <a:pPr indent="0" lvl="0" marL="0" rtl="0" algn="l">
              <a:lnSpc>
                <a:spcPct val="90000"/>
              </a:lnSpc>
              <a:spcBef>
                <a:spcPts val="1000"/>
              </a:spcBef>
              <a:spcAft>
                <a:spcPts val="0"/>
              </a:spcAft>
              <a:buClr>
                <a:schemeClr val="dk1"/>
              </a:buClr>
              <a:buSzPts val="2800"/>
              <a:buNone/>
            </a:pPr>
            <a:r>
              <a:rPr lang="en-US"/>
              <a:t>3. Turn your lunch application in! It is very important.</a:t>
            </a:r>
            <a:endParaRPr/>
          </a:p>
          <a:p>
            <a:pPr indent="0" lvl="0" marL="0" rtl="0" algn="l">
              <a:lnSpc>
                <a:spcPct val="90000"/>
              </a:lnSpc>
              <a:spcBef>
                <a:spcPts val="1000"/>
              </a:spcBef>
              <a:spcAft>
                <a:spcPts val="0"/>
              </a:spcAft>
              <a:buClr>
                <a:schemeClr val="dk1"/>
              </a:buClr>
              <a:buSzPts val="2800"/>
              <a:buNone/>
            </a:pPr>
            <a:r>
              <a:rPr lang="en-US"/>
              <a:t>4. The lunch application is now a part of the online registration.</a:t>
            </a:r>
            <a:r>
              <a:rPr lang="en-US"/>
              <a:t> </a:t>
            </a:r>
            <a:endParaRPr/>
          </a:p>
          <a:p>
            <a:pPr indent="-64135"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8ab813904f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Bastrop ISD Protection Plan</a:t>
            </a:r>
            <a:endParaRPr/>
          </a:p>
        </p:txBody>
      </p:sp>
      <p:sp>
        <p:nvSpPr>
          <p:cNvPr id="156" name="Google Shape;156;g28ab813904f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457200" lvl="0" marL="457200" rtl="0" algn="l">
              <a:spcBef>
                <a:spcPts val="1000"/>
              </a:spcBef>
              <a:spcAft>
                <a:spcPts val="0"/>
              </a:spcAft>
              <a:buSzPts val="3600"/>
              <a:buChar char="•"/>
            </a:pPr>
            <a:r>
              <a:rPr lang="en-US" sz="3000">
                <a:highlight>
                  <a:schemeClr val="lt1"/>
                </a:highlight>
                <a:latin typeface="Times New Roman"/>
                <a:ea typeface="Times New Roman"/>
                <a:cs typeface="Times New Roman"/>
                <a:sym typeface="Times New Roman"/>
              </a:rPr>
              <a:t>The Bastrop Protection Plan is an affordable way to ensure that families are protected in the event of accident, damage, theft, or loss.</a:t>
            </a:r>
            <a:endParaRPr sz="3000">
              <a:highlight>
                <a:schemeClr val="lt1"/>
              </a:highlight>
              <a:latin typeface="Times New Roman"/>
              <a:ea typeface="Times New Roman"/>
              <a:cs typeface="Times New Roman"/>
              <a:sym typeface="Times New Roman"/>
            </a:endParaRPr>
          </a:p>
          <a:p>
            <a:pPr indent="-533400" lvl="0" marL="457200" rtl="0" algn="l">
              <a:spcBef>
                <a:spcPts val="0"/>
              </a:spcBef>
              <a:spcAft>
                <a:spcPts val="0"/>
              </a:spcAft>
              <a:buSzPts val="4800"/>
              <a:buFont typeface="Times New Roman"/>
              <a:buChar char="•"/>
            </a:pPr>
            <a:r>
              <a:rPr lang="en-US" sz="3000">
                <a:highlight>
                  <a:schemeClr val="lt1"/>
                </a:highlight>
                <a:latin typeface="Times New Roman"/>
                <a:ea typeface="Times New Roman"/>
                <a:cs typeface="Times New Roman"/>
                <a:sym typeface="Times New Roman"/>
              </a:rPr>
              <a:t>The Bastrop Protection Plan fee is only $25 for the first child in the household and a discounted $15 for each child after that, and a student who had no claims in 23-24 will carry over their fee for the 24-25 school year.</a:t>
            </a:r>
            <a:endParaRPr sz="3000">
              <a:highlight>
                <a:schemeClr val="lt1"/>
              </a:highlight>
              <a:latin typeface="Times New Roman"/>
              <a:ea typeface="Times New Roman"/>
              <a:cs typeface="Times New Roman"/>
              <a:sym typeface="Times New Roman"/>
            </a:endParaRPr>
          </a:p>
          <a:p>
            <a:pPr indent="-533400" lvl="0" marL="457200" rtl="0" algn="l">
              <a:spcBef>
                <a:spcPts val="0"/>
              </a:spcBef>
              <a:spcAft>
                <a:spcPts val="0"/>
              </a:spcAft>
              <a:buSzPts val="4800"/>
              <a:buFont typeface="Times New Roman"/>
              <a:buChar char="•"/>
            </a:pPr>
            <a:r>
              <a:rPr lang="en-US" sz="3000">
                <a:highlight>
                  <a:schemeClr val="lt1"/>
                </a:highlight>
                <a:latin typeface="Times New Roman"/>
                <a:ea typeface="Times New Roman"/>
                <a:cs typeface="Times New Roman"/>
                <a:sym typeface="Times New Roman"/>
              </a:rPr>
              <a:t>We have provided a convenient way to pay the protection plan fee here: </a:t>
            </a:r>
            <a:r>
              <a:rPr lang="en-US" sz="3000" u="sng">
                <a:solidFill>
                  <a:schemeClr val="hlink"/>
                </a:solidFill>
                <a:highlight>
                  <a:schemeClr val="lt1"/>
                </a:highlight>
                <a:latin typeface="Times New Roman"/>
                <a:ea typeface="Times New Roman"/>
                <a:cs typeface="Times New Roman"/>
                <a:sym typeface="Times New Roman"/>
                <a:hlinkClick r:id="rId3"/>
              </a:rPr>
              <a:t>https://bastrop.revtrak.net/fee-management/</a:t>
            </a:r>
            <a:r>
              <a:rPr lang="en-US" sz="3000">
                <a:highlight>
                  <a:schemeClr val="lt1"/>
                </a:highlight>
                <a:latin typeface="Times New Roman"/>
                <a:ea typeface="Times New Roman"/>
                <a:cs typeface="Times New Roman"/>
                <a:sym typeface="Times New Roman"/>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SAP</a:t>
            </a:r>
            <a:endParaRPr/>
          </a:p>
        </p:txBody>
      </p:sp>
      <p:sp>
        <p:nvSpPr>
          <p:cNvPr id="162" name="Google Shape;162;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SAP stands for Satisfactory Academic Progress – A student must have SAP in order to qualify for State and Federal financial aid…this includes student loans.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SAP has three (3) components:</a:t>
            </a:r>
            <a:endParaRPr/>
          </a:p>
          <a:p>
            <a:pPr indent="-50800" lvl="0" marL="228600" rtl="0" algn="l">
              <a:lnSpc>
                <a:spcPct val="90000"/>
              </a:lnSpc>
              <a:spcBef>
                <a:spcPts val="1000"/>
              </a:spcBef>
              <a:spcAft>
                <a:spcPts val="0"/>
              </a:spcAft>
              <a:buClr>
                <a:schemeClr val="dk1"/>
              </a:buClr>
              <a:buSzPts val="2800"/>
              <a:buNone/>
            </a:pPr>
            <a:r>
              <a:t/>
            </a:r>
            <a:endParaRPr/>
          </a:p>
          <a:p>
            <a:pPr indent="-457200" lvl="1" marL="914400" rtl="0" algn="l">
              <a:lnSpc>
                <a:spcPct val="90000"/>
              </a:lnSpc>
              <a:spcBef>
                <a:spcPts val="500"/>
              </a:spcBef>
              <a:spcAft>
                <a:spcPts val="0"/>
              </a:spcAft>
              <a:buClr>
                <a:schemeClr val="dk1"/>
              </a:buClr>
              <a:buSzPts val="2400"/>
              <a:buFont typeface="Calibri"/>
              <a:buAutoNum type="arabicPeriod"/>
            </a:pPr>
            <a:r>
              <a:rPr lang="en-US"/>
              <a:t>GPA Requirement</a:t>
            </a:r>
            <a:endParaRPr/>
          </a:p>
          <a:p>
            <a:pPr indent="-457200" lvl="1" marL="914400" rtl="0" algn="l">
              <a:lnSpc>
                <a:spcPct val="90000"/>
              </a:lnSpc>
              <a:spcBef>
                <a:spcPts val="500"/>
              </a:spcBef>
              <a:spcAft>
                <a:spcPts val="0"/>
              </a:spcAft>
              <a:buClr>
                <a:schemeClr val="dk1"/>
              </a:buClr>
              <a:buSzPts val="2400"/>
              <a:buFont typeface="Calibri"/>
              <a:buAutoNum type="arabicPeriod"/>
            </a:pPr>
            <a:r>
              <a:rPr lang="en-US"/>
              <a:t>Completion Rate Requirement</a:t>
            </a:r>
            <a:endParaRPr/>
          </a:p>
          <a:p>
            <a:pPr indent="-457200" lvl="1" marL="914400" rtl="0" algn="l">
              <a:lnSpc>
                <a:spcPct val="90000"/>
              </a:lnSpc>
              <a:spcBef>
                <a:spcPts val="500"/>
              </a:spcBef>
              <a:spcAft>
                <a:spcPts val="0"/>
              </a:spcAft>
              <a:buClr>
                <a:schemeClr val="dk1"/>
              </a:buClr>
              <a:buSzPts val="2400"/>
              <a:buFont typeface="Calibri"/>
              <a:buAutoNum type="arabicPeriod"/>
            </a:pPr>
            <a:r>
              <a:rPr lang="en-US"/>
              <a:t>Maximum Time Frame Requirement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SAP – GPA Requirement</a:t>
            </a:r>
            <a:endParaRPr/>
          </a:p>
        </p:txBody>
      </p:sp>
      <p:sp>
        <p:nvSpPr>
          <p:cNvPr id="168" name="Google Shape;168;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Students must maintain a 2.0 cumulative GPA on all course work at ACC to have SAP.</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6000"/>
              <a:buNone/>
            </a:pPr>
            <a:r>
              <a:rPr b="1" lang="en-US" sz="6000"/>
              <a:t>2.0 </a:t>
            </a:r>
            <a:r>
              <a:rPr b="1" i="1" lang="en-US" sz="6000" u="sng"/>
              <a:t>Minimum</a:t>
            </a:r>
            <a:r>
              <a:rPr b="1" lang="en-US" sz="6000"/>
              <a:t> GPA</a:t>
            </a:r>
            <a:endParaRPr/>
          </a:p>
          <a:p>
            <a:pPr indent="0" lvl="0" marL="0" rtl="0" algn="ctr">
              <a:lnSpc>
                <a:spcPct val="90000"/>
              </a:lnSpc>
              <a:spcBef>
                <a:spcPts val="1000"/>
              </a:spcBef>
              <a:spcAft>
                <a:spcPts val="0"/>
              </a:spcAft>
              <a:buClr>
                <a:schemeClr val="dk1"/>
              </a:buClr>
              <a:buSzPts val="6000"/>
              <a:buNone/>
            </a:pPr>
            <a:r>
              <a:rPr b="1" lang="en-US" sz="6000"/>
              <a:t>C average</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lang="en-US"/>
              <a:t>Cumulative means over all three and a half years CRCA students attend classes at ACC.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SAP – Completion Rate Requirement</a:t>
            </a:r>
            <a:endParaRPr/>
          </a:p>
        </p:txBody>
      </p:sp>
      <p:sp>
        <p:nvSpPr>
          <p:cNvPr id="174" name="Google Shape;17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CRCA students must complete a minimum of 67% of all college hours attempted at ACC in order to have SAP.</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Dropped courses count against the completion rate requirement.</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5400"/>
              <a:buNone/>
            </a:pPr>
            <a:r>
              <a:rPr b="1" lang="en-US" sz="5400"/>
              <a:t>No Drops!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SAP – Maximum Time Frame</a:t>
            </a:r>
            <a:endParaRPr/>
          </a:p>
        </p:txBody>
      </p:sp>
      <p:sp>
        <p:nvSpPr>
          <p:cNvPr id="180" name="Google Shape;18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Students must complete their degree program in a </a:t>
            </a:r>
            <a:r>
              <a:rPr i="1" lang="en-US" u="sng"/>
              <a:t>reasonable time frame</a:t>
            </a:r>
            <a:r>
              <a:rPr lang="en-US"/>
              <a:t>.</a:t>
            </a:r>
            <a:endParaRPr/>
          </a:p>
          <a:p>
            <a:pPr indent="-6413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Reasonable time frame is currently defined as </a:t>
            </a:r>
            <a:r>
              <a:rPr b="1" i="1" lang="en-US" u="sng"/>
              <a:t>150% of the published length of the academic program</a:t>
            </a:r>
            <a:r>
              <a:rPr lang="en-US"/>
              <a:t>. </a:t>
            </a:r>
            <a:endParaRPr/>
          </a:p>
          <a:p>
            <a:pPr indent="-6413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The published length of the academic program is the total number of college hours for the degree. For most Bachelor’s Degrees the total number of hours is 120. 150% of 120 is </a:t>
            </a:r>
            <a:r>
              <a:rPr b="1" lang="en-US" sz="4800"/>
              <a:t>180 college hours.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Making SAP </a:t>
            </a:r>
            <a:endParaRPr/>
          </a:p>
        </p:txBody>
      </p:sp>
      <p:sp>
        <p:nvSpPr>
          <p:cNvPr id="186" name="Google Shape;186;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CRCA students who:</a:t>
            </a:r>
            <a:endParaRPr/>
          </a:p>
          <a:p>
            <a:pPr indent="-50800" lvl="0" marL="228600" rtl="0" algn="l">
              <a:lnSpc>
                <a:spcPct val="90000"/>
              </a:lnSpc>
              <a:spcBef>
                <a:spcPts val="1000"/>
              </a:spcBef>
              <a:spcAft>
                <a:spcPts val="0"/>
              </a:spcAft>
              <a:buClr>
                <a:schemeClr val="dk1"/>
              </a:buClr>
              <a:buSzPts val="2800"/>
              <a:buNone/>
            </a:pPr>
            <a:r>
              <a:t/>
            </a:r>
            <a:endParaRPr/>
          </a:p>
          <a:p>
            <a:pPr indent="-457200" lvl="1" marL="914400" rtl="0" algn="l">
              <a:lnSpc>
                <a:spcPct val="90000"/>
              </a:lnSpc>
              <a:spcBef>
                <a:spcPts val="500"/>
              </a:spcBef>
              <a:spcAft>
                <a:spcPts val="0"/>
              </a:spcAft>
              <a:buClr>
                <a:schemeClr val="dk1"/>
              </a:buClr>
              <a:buSzPts val="4800"/>
              <a:buFont typeface="Calibri"/>
              <a:buAutoNum type="arabicPeriod"/>
            </a:pPr>
            <a:r>
              <a:rPr b="1" lang="en-US" sz="4800"/>
              <a:t> Maintain good grades (B Average)</a:t>
            </a:r>
            <a:endParaRPr/>
          </a:p>
          <a:p>
            <a:pPr indent="-457200" lvl="1" marL="914400" rtl="0" algn="l">
              <a:lnSpc>
                <a:spcPct val="90000"/>
              </a:lnSpc>
              <a:spcBef>
                <a:spcPts val="500"/>
              </a:spcBef>
              <a:spcAft>
                <a:spcPts val="0"/>
              </a:spcAft>
              <a:buClr>
                <a:schemeClr val="dk1"/>
              </a:buClr>
              <a:buSzPts val="4800"/>
              <a:buFont typeface="Calibri"/>
              <a:buAutoNum type="arabicPeriod"/>
            </a:pPr>
            <a:r>
              <a:rPr b="1" lang="en-US" sz="4800"/>
              <a:t> Don’t drop their courses </a:t>
            </a:r>
            <a:endParaRPr/>
          </a:p>
          <a:p>
            <a:pPr indent="-457200" lvl="1" marL="914400" rtl="0" algn="l">
              <a:lnSpc>
                <a:spcPct val="90000"/>
              </a:lnSpc>
              <a:spcBef>
                <a:spcPts val="500"/>
              </a:spcBef>
              <a:spcAft>
                <a:spcPts val="0"/>
              </a:spcAft>
              <a:buClr>
                <a:schemeClr val="dk1"/>
              </a:buClr>
              <a:buSzPts val="4800"/>
              <a:buFont typeface="Calibri"/>
              <a:buAutoNum type="arabicPeriod"/>
            </a:pPr>
            <a:r>
              <a:rPr b="1" lang="en-US" sz="4800"/>
              <a:t> Take the courses their counselor advises them to take</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Consequence of Not Making SAP </a:t>
            </a:r>
            <a:endParaRPr/>
          </a:p>
        </p:txBody>
      </p:sp>
      <p:sp>
        <p:nvSpPr>
          <p:cNvPr id="192" name="Google Shape;19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4000"/>
              <a:buChar char="•"/>
            </a:pPr>
            <a:r>
              <a:rPr i="1" lang="en-US" sz="4000"/>
              <a:t>CRCA Juniors who do not have at least a 2.0 GPA and a 67% completion rate by the beginning of their 12</a:t>
            </a:r>
            <a:r>
              <a:rPr baseline="30000" i="1" lang="en-US" sz="4000"/>
              <a:t>th</a:t>
            </a:r>
            <a:r>
              <a:rPr i="1" lang="en-US" sz="4000"/>
              <a:t> Grade year are dropped from CRCA and matriculated back to BHS or CCHS.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Repeating Courses</a:t>
            </a:r>
            <a:endParaRPr/>
          </a:p>
        </p:txBody>
      </p:sp>
      <p:sp>
        <p:nvSpPr>
          <p:cNvPr id="198" name="Google Shape;198;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cost of courses/books that are being repeated because the student </a:t>
            </a:r>
            <a:r>
              <a:rPr b="1" lang="en-US" u="sng"/>
              <a:t>withdrew from, failed or earned a D </a:t>
            </a:r>
            <a:r>
              <a:rPr lang="en-US"/>
              <a:t>in the course the previous semester or year, will be paid by the student and their family. The current tuition ACC charges CRCA students is </a:t>
            </a:r>
            <a:r>
              <a:rPr b="1" lang="en-US" u="sng"/>
              <a:t>$150 per course. </a:t>
            </a:r>
            <a:endParaRPr/>
          </a:p>
          <a:p>
            <a:pPr indent="-228600" lvl="0" marL="228600" rtl="0" algn="l">
              <a:lnSpc>
                <a:spcPct val="90000"/>
              </a:lnSpc>
              <a:spcBef>
                <a:spcPts val="1000"/>
              </a:spcBef>
              <a:spcAft>
                <a:spcPts val="0"/>
              </a:spcAft>
              <a:buClr>
                <a:schemeClr val="dk1"/>
              </a:buClr>
              <a:buSzPts val="2800"/>
              <a:buChar char="•"/>
            </a:pPr>
            <a:r>
              <a:rPr lang="en-US"/>
              <a:t>Payments for repeated or in lieu of courses, including those taken during the summer, will be made to CRCA and are due by the last day of drop. </a:t>
            </a:r>
            <a:endParaRPr/>
          </a:p>
          <a:p>
            <a:pPr indent="-228600" lvl="0" marL="228600" rtl="0" algn="l">
              <a:lnSpc>
                <a:spcPct val="90000"/>
              </a:lnSpc>
              <a:spcBef>
                <a:spcPts val="1000"/>
              </a:spcBef>
              <a:spcAft>
                <a:spcPts val="0"/>
              </a:spcAft>
              <a:buClr>
                <a:schemeClr val="dk1"/>
              </a:buClr>
              <a:buSzPts val="2800"/>
              <a:buChar char="•"/>
            </a:pPr>
            <a:r>
              <a:rPr lang="en-US"/>
              <a:t>This policy applies to classes that are retaken to earn a higher grade and all courses taken during the summer.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Agenda</a:t>
            </a:r>
            <a:endParaRPr/>
          </a:p>
        </p:txBody>
      </p:sp>
      <p:sp>
        <p:nvSpPr>
          <p:cNvPr id="95" name="Google Shape;9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188595" lvl="0" marL="228600" rtl="0" algn="l">
              <a:lnSpc>
                <a:spcPct val="90000"/>
              </a:lnSpc>
              <a:spcBef>
                <a:spcPts val="0"/>
              </a:spcBef>
              <a:spcAft>
                <a:spcPts val="0"/>
              </a:spcAft>
              <a:buClr>
                <a:schemeClr val="dk1"/>
              </a:buClr>
              <a:buSzPct val="100000"/>
              <a:buChar char="•"/>
            </a:pPr>
            <a:r>
              <a:rPr lang="en-US"/>
              <a:t>Welcome and Introductions</a:t>
            </a:r>
            <a:endParaRPr/>
          </a:p>
          <a:p>
            <a:pPr indent="-188595" lvl="0" marL="228600" rtl="0" algn="l">
              <a:lnSpc>
                <a:spcPct val="90000"/>
              </a:lnSpc>
              <a:spcBef>
                <a:spcPts val="1000"/>
              </a:spcBef>
              <a:spcAft>
                <a:spcPts val="0"/>
              </a:spcAft>
              <a:buClr>
                <a:schemeClr val="dk1"/>
              </a:buClr>
              <a:buSzPct val="100000"/>
              <a:buChar char="•"/>
            </a:pPr>
            <a:r>
              <a:rPr lang="en-US"/>
              <a:t>Attendance</a:t>
            </a:r>
            <a:endParaRPr/>
          </a:p>
          <a:p>
            <a:pPr indent="-188595" lvl="0" marL="228600" rtl="0" algn="l">
              <a:lnSpc>
                <a:spcPct val="90000"/>
              </a:lnSpc>
              <a:spcBef>
                <a:spcPts val="1000"/>
              </a:spcBef>
              <a:spcAft>
                <a:spcPts val="0"/>
              </a:spcAft>
              <a:buClr>
                <a:schemeClr val="dk1"/>
              </a:buClr>
              <a:buSzPct val="100000"/>
              <a:buChar char="•"/>
            </a:pPr>
            <a:r>
              <a:rPr lang="en-US"/>
              <a:t>School Safety</a:t>
            </a:r>
            <a:endParaRPr/>
          </a:p>
          <a:p>
            <a:pPr indent="-188595" lvl="0" marL="228600" rtl="0" algn="l">
              <a:lnSpc>
                <a:spcPct val="90000"/>
              </a:lnSpc>
              <a:spcBef>
                <a:spcPts val="1000"/>
              </a:spcBef>
              <a:spcAft>
                <a:spcPts val="0"/>
              </a:spcAft>
              <a:buClr>
                <a:schemeClr val="dk1"/>
              </a:buClr>
              <a:buSzPct val="100000"/>
              <a:buChar char="•"/>
            </a:pPr>
            <a:r>
              <a:rPr lang="en-US"/>
              <a:t>Lunch Applications</a:t>
            </a:r>
            <a:endParaRPr/>
          </a:p>
          <a:p>
            <a:pPr indent="-202882" lvl="0" marL="228600" rtl="0" algn="l">
              <a:spcBef>
                <a:spcPts val="1000"/>
              </a:spcBef>
              <a:spcAft>
                <a:spcPts val="0"/>
              </a:spcAft>
              <a:buSzPct val="64285"/>
              <a:buChar char="•"/>
            </a:pPr>
            <a:r>
              <a:rPr lang="en-US"/>
              <a:t>BISD Chromebook Protection Plan</a:t>
            </a:r>
            <a:endParaRPr/>
          </a:p>
          <a:p>
            <a:pPr indent="-188595" lvl="0" marL="228600" rtl="0" algn="l">
              <a:lnSpc>
                <a:spcPct val="90000"/>
              </a:lnSpc>
              <a:spcBef>
                <a:spcPts val="1000"/>
              </a:spcBef>
              <a:spcAft>
                <a:spcPts val="0"/>
              </a:spcAft>
              <a:buClr>
                <a:schemeClr val="dk1"/>
              </a:buClr>
              <a:buSzPct val="100000"/>
              <a:buChar char="•"/>
            </a:pPr>
            <a:r>
              <a:rPr lang="en-US"/>
              <a:t>SAP – Satisfactory Academic Progress</a:t>
            </a:r>
            <a:endParaRPr/>
          </a:p>
          <a:p>
            <a:pPr indent="-188595" lvl="0" marL="228600" rtl="0" algn="l">
              <a:lnSpc>
                <a:spcPct val="90000"/>
              </a:lnSpc>
              <a:spcBef>
                <a:spcPts val="1000"/>
              </a:spcBef>
              <a:spcAft>
                <a:spcPts val="0"/>
              </a:spcAft>
              <a:buClr>
                <a:schemeClr val="dk1"/>
              </a:buClr>
              <a:buSzPct val="100000"/>
              <a:buChar char="•"/>
            </a:pPr>
            <a:r>
              <a:rPr lang="en-US"/>
              <a:t>Testing</a:t>
            </a:r>
            <a:endParaRPr/>
          </a:p>
          <a:p>
            <a:pPr indent="-188595" lvl="0" marL="228600" rtl="0" algn="l">
              <a:lnSpc>
                <a:spcPct val="90000"/>
              </a:lnSpc>
              <a:spcBef>
                <a:spcPts val="1000"/>
              </a:spcBef>
              <a:spcAft>
                <a:spcPts val="0"/>
              </a:spcAft>
              <a:buClr>
                <a:schemeClr val="dk1"/>
              </a:buClr>
              <a:buSzPct val="100000"/>
              <a:buChar char="•"/>
            </a:pPr>
            <a:r>
              <a:rPr lang="en-US"/>
              <a:t>Tutorials</a:t>
            </a:r>
            <a:endParaRPr/>
          </a:p>
          <a:p>
            <a:pPr indent="-202882" lvl="0" marL="228600" rtl="0" algn="l">
              <a:spcBef>
                <a:spcPts val="1000"/>
              </a:spcBef>
              <a:spcAft>
                <a:spcPts val="0"/>
              </a:spcAft>
              <a:buSzPct val="64285"/>
              <a:buChar char="•"/>
            </a:pPr>
            <a:r>
              <a:rPr lang="en-US"/>
              <a:t>PTA</a:t>
            </a:r>
            <a:endParaRPr/>
          </a:p>
          <a:p>
            <a:pPr indent="-202882" lvl="0" marL="228600" rtl="0" algn="l">
              <a:spcBef>
                <a:spcPts val="1000"/>
              </a:spcBef>
              <a:spcAft>
                <a:spcPts val="0"/>
              </a:spcAft>
              <a:buSzPct val="64285"/>
              <a:buChar char="•"/>
            </a:pPr>
            <a:r>
              <a:rPr lang="en-US"/>
              <a:t>Owls Abroad</a:t>
            </a:r>
            <a:endParaRPr/>
          </a:p>
          <a:p>
            <a:pPr indent="-188595" lvl="0" marL="228600" rtl="0" algn="l">
              <a:lnSpc>
                <a:spcPct val="90000"/>
              </a:lnSpc>
              <a:spcBef>
                <a:spcPts val="1000"/>
              </a:spcBef>
              <a:spcAft>
                <a:spcPts val="0"/>
              </a:spcAft>
              <a:buClr>
                <a:schemeClr val="dk1"/>
              </a:buClr>
              <a:buSzPct val="100000"/>
              <a:buChar char="•"/>
            </a:pPr>
            <a:r>
              <a:rPr lang="en-US"/>
              <a:t>Questions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Books for Courses taken off the ACC Elgin Campus</a:t>
            </a:r>
            <a:endParaRPr/>
          </a:p>
        </p:txBody>
      </p:sp>
      <p:sp>
        <p:nvSpPr>
          <p:cNvPr id="204" name="Google Shape;204;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t>Students may take courses at any of ACC’s campuses.</a:t>
            </a:r>
            <a:endParaRPr/>
          </a:p>
          <a:p>
            <a:pPr indent="-228600" lvl="0" marL="228600" rtl="0" algn="l">
              <a:lnSpc>
                <a:spcPct val="90000"/>
              </a:lnSpc>
              <a:spcBef>
                <a:spcPts val="1000"/>
              </a:spcBef>
              <a:spcAft>
                <a:spcPts val="0"/>
              </a:spcAft>
              <a:buClr>
                <a:schemeClr val="dk1"/>
              </a:buClr>
              <a:buSzPct val="100000"/>
              <a:buChar char="•"/>
            </a:pPr>
            <a:r>
              <a:rPr lang="en-US"/>
              <a:t>Students who elect to take a course at an ACC campus other than ACC Elgin, will be responsible for purchasing the books for that course. </a:t>
            </a:r>
            <a:endParaRPr/>
          </a:p>
          <a:p>
            <a:pPr indent="-228600" lvl="0" marL="228600" rtl="0" algn="l">
              <a:lnSpc>
                <a:spcPct val="90000"/>
              </a:lnSpc>
              <a:spcBef>
                <a:spcPts val="1000"/>
              </a:spcBef>
              <a:spcAft>
                <a:spcPts val="0"/>
              </a:spcAft>
              <a:buClr>
                <a:schemeClr val="dk1"/>
              </a:buClr>
              <a:buSzPct val="100000"/>
              <a:buChar char="•"/>
            </a:pPr>
            <a:r>
              <a:rPr lang="en-US"/>
              <a:t>CRCA will only purchase books for courses at ACC Elgin.</a:t>
            </a:r>
            <a:endParaRPr/>
          </a:p>
          <a:p>
            <a:pPr indent="-228600" lvl="0" marL="228600" rtl="0" algn="l">
              <a:lnSpc>
                <a:spcPct val="90000"/>
              </a:lnSpc>
              <a:spcBef>
                <a:spcPts val="1000"/>
              </a:spcBef>
              <a:spcAft>
                <a:spcPts val="0"/>
              </a:spcAft>
              <a:buClr>
                <a:schemeClr val="dk1"/>
              </a:buClr>
              <a:buSzPct val="100000"/>
              <a:buChar char="•"/>
            </a:pPr>
            <a:r>
              <a:rPr lang="en-US"/>
              <a:t>If CRCA has a book in its inventory that a student may use in a course at an ACC campus other than Elgin, we will definitely allow the student to use our book.</a:t>
            </a:r>
            <a:endParaRPr/>
          </a:p>
          <a:p>
            <a:pPr indent="-228600" lvl="0" marL="228600" rtl="0" algn="l">
              <a:lnSpc>
                <a:spcPct val="90000"/>
              </a:lnSpc>
              <a:spcBef>
                <a:spcPts val="1000"/>
              </a:spcBef>
              <a:spcAft>
                <a:spcPts val="0"/>
              </a:spcAft>
              <a:buClr>
                <a:schemeClr val="dk1"/>
              </a:buClr>
              <a:buSzPct val="100000"/>
              <a:buChar char="•"/>
            </a:pPr>
            <a:r>
              <a:rPr lang="en-US"/>
              <a:t>Students who take summer ACC courses are responsible for purchasing their own books.</a:t>
            </a:r>
            <a:endParaRPr/>
          </a:p>
          <a:p>
            <a:pPr indent="-228600" lvl="0" marL="228600" rtl="0" algn="l">
              <a:lnSpc>
                <a:spcPct val="90000"/>
              </a:lnSpc>
              <a:spcBef>
                <a:spcPts val="1000"/>
              </a:spcBef>
              <a:spcAft>
                <a:spcPts val="0"/>
              </a:spcAft>
              <a:buClr>
                <a:schemeClr val="dk1"/>
              </a:buClr>
              <a:buSzPct val="100000"/>
              <a:buChar char="•"/>
            </a:pPr>
            <a:r>
              <a:rPr lang="en-US"/>
              <a:t>CRCA will no longer purchase books for courses taken off the ACC Elgin campus. This policy was effective beginning the Spring semester, 2019.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a:t>
            </a:r>
            <a:endParaRPr/>
          </a:p>
        </p:txBody>
      </p:sp>
      <p:sp>
        <p:nvSpPr>
          <p:cNvPr id="210" name="Google Shape;210;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This year, your student will take three (3) different and very important tests.</a:t>
            </a:r>
            <a:endParaRPr/>
          </a:p>
          <a:p>
            <a:pPr indent="-514350" lvl="1" marL="971550" rtl="0" algn="l">
              <a:lnSpc>
                <a:spcPct val="90000"/>
              </a:lnSpc>
              <a:spcBef>
                <a:spcPts val="500"/>
              </a:spcBef>
              <a:spcAft>
                <a:spcPts val="0"/>
              </a:spcAft>
              <a:buClr>
                <a:schemeClr val="dk1"/>
              </a:buClr>
              <a:buSzPts val="2400"/>
              <a:buFont typeface="Calibri"/>
              <a:buAutoNum type="arabicPeriod"/>
            </a:pPr>
            <a:r>
              <a:rPr lang="en-US"/>
              <a:t>TSIA2 – Texas Success Initiative (November 22, 2024)</a:t>
            </a:r>
            <a:endParaRPr/>
          </a:p>
          <a:p>
            <a:pPr indent="-228600" lvl="2" marL="1143000" rtl="0" algn="l">
              <a:lnSpc>
                <a:spcPct val="90000"/>
              </a:lnSpc>
              <a:spcBef>
                <a:spcPts val="500"/>
              </a:spcBef>
              <a:spcAft>
                <a:spcPts val="0"/>
              </a:spcAft>
              <a:buClr>
                <a:schemeClr val="dk1"/>
              </a:buClr>
              <a:buSzPts val="2000"/>
              <a:buChar char="•"/>
            </a:pPr>
            <a:r>
              <a:rPr lang="en-US"/>
              <a:t>Mathematics</a:t>
            </a:r>
            <a:endParaRPr/>
          </a:p>
          <a:p>
            <a:pPr indent="-228600" lvl="2" marL="1143000" rtl="0" algn="l">
              <a:lnSpc>
                <a:spcPct val="90000"/>
              </a:lnSpc>
              <a:spcBef>
                <a:spcPts val="500"/>
              </a:spcBef>
              <a:spcAft>
                <a:spcPts val="0"/>
              </a:spcAft>
              <a:buClr>
                <a:schemeClr val="dk1"/>
              </a:buClr>
              <a:buSzPts val="2000"/>
              <a:buChar char="•"/>
            </a:pPr>
            <a:r>
              <a:rPr lang="en-US"/>
              <a:t>Subsequent testing dates will on Fridays the remainder of the year for students who need to make the cut. </a:t>
            </a:r>
            <a:endParaRPr/>
          </a:p>
          <a:p>
            <a:pPr indent="0" lvl="1" marL="457200" rtl="0" algn="l">
              <a:lnSpc>
                <a:spcPct val="90000"/>
              </a:lnSpc>
              <a:spcBef>
                <a:spcPts val="500"/>
              </a:spcBef>
              <a:spcAft>
                <a:spcPts val="0"/>
              </a:spcAft>
              <a:buClr>
                <a:schemeClr val="dk1"/>
              </a:buClr>
              <a:buSzPts val="2400"/>
              <a:buNone/>
            </a:pPr>
            <a:r>
              <a:rPr lang="en-US"/>
              <a:t>2. PSAT – October 24th </a:t>
            </a:r>
            <a:endParaRPr/>
          </a:p>
          <a:p>
            <a:pPr indent="0" lvl="1" marL="457200" rtl="0" algn="l">
              <a:lnSpc>
                <a:spcPct val="90000"/>
              </a:lnSpc>
              <a:spcBef>
                <a:spcPts val="500"/>
              </a:spcBef>
              <a:spcAft>
                <a:spcPts val="0"/>
              </a:spcAft>
              <a:buClr>
                <a:schemeClr val="dk1"/>
              </a:buClr>
              <a:buSzPts val="2400"/>
              <a:buNone/>
            </a:pPr>
            <a:r>
              <a:rPr lang="en-US"/>
              <a:t>3. STAAR EOC –State of Texas End of Course exams </a:t>
            </a:r>
            <a:endParaRPr/>
          </a:p>
          <a:p>
            <a:pPr indent="-228600" lvl="2" marL="1143000" rtl="0" algn="l">
              <a:lnSpc>
                <a:spcPct val="90000"/>
              </a:lnSpc>
              <a:spcBef>
                <a:spcPts val="500"/>
              </a:spcBef>
              <a:spcAft>
                <a:spcPts val="0"/>
              </a:spcAft>
              <a:buClr>
                <a:schemeClr val="dk1"/>
              </a:buClr>
              <a:buSzPts val="2000"/>
              <a:buChar char="•"/>
            </a:pPr>
            <a:r>
              <a:rPr lang="en-US"/>
              <a:t>US History EOC (April 10)</a:t>
            </a:r>
            <a:endParaRPr/>
          </a:p>
          <a:p>
            <a:pPr indent="0" lvl="0" marL="0" rtl="0" algn="l">
              <a:lnSpc>
                <a:spcPct val="90000"/>
              </a:lnSpc>
              <a:spcBef>
                <a:spcPts val="500"/>
              </a:spcBef>
              <a:spcAft>
                <a:spcPts val="0"/>
              </a:spcAft>
              <a:buNone/>
            </a:pPr>
            <a:r>
              <a:t/>
            </a:r>
            <a:endParaRPr/>
          </a:p>
          <a:p>
            <a:pPr indent="0" lvl="0" marL="0" rtl="0" algn="l">
              <a:lnSpc>
                <a:spcPct val="90000"/>
              </a:lnSpc>
              <a:spcBef>
                <a:spcPts val="500"/>
              </a:spcBef>
              <a:spcAft>
                <a:spcPts val="0"/>
              </a:spcAft>
              <a:buNone/>
            </a:pPr>
            <a:r>
              <a:rPr lang="en-US"/>
              <a:t>All of these exams are now online.</a:t>
            </a:r>
            <a:endParaRPr/>
          </a:p>
          <a:p>
            <a:pPr indent="0" lvl="0" marL="0" rtl="0" algn="l">
              <a:lnSpc>
                <a:spcPct val="90000"/>
              </a:lnSpc>
              <a:spcBef>
                <a:spcPts val="5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TSIA2</a:t>
            </a:r>
            <a:endParaRPr/>
          </a:p>
        </p:txBody>
      </p:sp>
      <p:sp>
        <p:nvSpPr>
          <p:cNvPr id="216" name="Google Shape;216;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CRCA students began taking the TSIA2 in mathematics during their freshman year.</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CRCA students must pass the TSIA2 in mathematics in order to take an ACC math course.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CRCA students must take an ACC math course in order to complete their associate degree.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TSIA2 math test is the ‘gatekeeper’ for the Associate Degree.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TSIA2</a:t>
            </a:r>
            <a:endParaRPr/>
          </a:p>
        </p:txBody>
      </p:sp>
      <p:sp>
        <p:nvSpPr>
          <p:cNvPr id="222" name="Google Shape;222;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Cut Scores – Passing Scores</a:t>
            </a:r>
            <a:endParaRPr/>
          </a:p>
          <a:p>
            <a:pPr indent="-50800" lvl="0" marL="228600" rtl="0" algn="l">
              <a:lnSpc>
                <a:spcPct val="90000"/>
              </a:lnSpc>
              <a:spcBef>
                <a:spcPts val="1000"/>
              </a:spcBef>
              <a:spcAft>
                <a:spcPts val="0"/>
              </a:spcAft>
              <a:buClr>
                <a:schemeClr val="dk1"/>
              </a:buClr>
              <a:buSzPts val="2800"/>
              <a:buNone/>
            </a:pPr>
            <a:r>
              <a:t/>
            </a:r>
            <a:endParaRPr/>
          </a:p>
          <a:p>
            <a:pPr indent="-304800" lvl="0" marL="228600" rtl="0" algn="l">
              <a:lnSpc>
                <a:spcPct val="90000"/>
              </a:lnSpc>
              <a:spcBef>
                <a:spcPts val="1000"/>
              </a:spcBef>
              <a:spcAft>
                <a:spcPts val="0"/>
              </a:spcAft>
              <a:buClr>
                <a:schemeClr val="dk1"/>
              </a:buClr>
              <a:buSzPts val="4800"/>
              <a:buChar char="•"/>
            </a:pPr>
            <a:r>
              <a:rPr b="1" lang="en-US" sz="4800"/>
              <a:t>Math – 950 or a 6 on the diagnostic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ph type="title"/>
          </p:nvPr>
        </p:nvSpPr>
        <p:spPr>
          <a:xfrm>
            <a:off x="1117794" y="379619"/>
            <a:ext cx="10515599" cy="132556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350"/>
              <a:buFont typeface="Calibri"/>
              <a:buNone/>
            </a:pPr>
            <a:r>
              <a:rPr b="1" i="0" lang="en-US" sz="5400" u="sng" cap="none" strike="noStrike">
                <a:solidFill>
                  <a:schemeClr val="dk1"/>
                </a:solidFill>
                <a:latin typeface="BatangChe"/>
                <a:ea typeface="BatangChe"/>
                <a:cs typeface="BatangChe"/>
                <a:sym typeface="BatangChe"/>
              </a:rPr>
              <a:t>PSAT</a:t>
            </a:r>
            <a:endParaRPr/>
          </a:p>
        </p:txBody>
      </p:sp>
      <p:sp>
        <p:nvSpPr>
          <p:cNvPr id="228" name="Google Shape;228;p23"/>
          <p:cNvSpPr txBox="1"/>
          <p:nvPr>
            <p:ph idx="1" type="body"/>
          </p:nvPr>
        </p:nvSpPr>
        <p:spPr>
          <a:xfrm>
            <a:off x="783101" y="1825625"/>
            <a:ext cx="11128716" cy="5032375"/>
          </a:xfrm>
          <a:prstGeom prst="rect">
            <a:avLst/>
          </a:prstGeom>
          <a:noFill/>
          <a:ln>
            <a:noFill/>
          </a:ln>
        </p:spPr>
        <p:txBody>
          <a:bodyPr anchorCtr="0" anchor="t" bIns="45700" lIns="91425" spcFirstLastPara="1" rIns="91425" wrap="square" tIns="45700">
            <a:noAutofit/>
          </a:bodyPr>
          <a:lstStyle/>
          <a:p>
            <a:pPr indent="-457200" lvl="0" marL="635000" rtl="0" algn="l">
              <a:lnSpc>
                <a:spcPct val="90000"/>
              </a:lnSpc>
              <a:spcBef>
                <a:spcPts val="0"/>
              </a:spcBef>
              <a:spcAft>
                <a:spcPts val="0"/>
              </a:spcAft>
              <a:buClr>
                <a:schemeClr val="dk1"/>
              </a:buClr>
              <a:buSzPts val="2800"/>
              <a:buChar char="•"/>
            </a:pPr>
            <a:r>
              <a:rPr b="1" lang="en-US"/>
              <a:t>The PSAT/NMSQT (or Preliminary Scholastic Aptitude Test/National Merit Scholarship Qualifying Test) is, as the title suggests, a preliminary version of the SAT.</a:t>
            </a:r>
            <a:endParaRPr/>
          </a:p>
          <a:p>
            <a:pPr indent="-457200" lvl="0" marL="635000" rtl="0" algn="l">
              <a:lnSpc>
                <a:spcPct val="90000"/>
              </a:lnSpc>
              <a:spcBef>
                <a:spcPts val="1000"/>
              </a:spcBef>
              <a:spcAft>
                <a:spcPts val="0"/>
              </a:spcAft>
              <a:buClr>
                <a:schemeClr val="dk1"/>
              </a:buClr>
              <a:buSzPts val="2800"/>
              <a:buChar char="•"/>
            </a:pPr>
            <a:r>
              <a:rPr b="1" lang="en-US"/>
              <a:t>Not only does the PSAT help prepare students to take the SAT or ACT, the great thing about the PSAT is that a high score can also open the door to National Merit Scholarships and other awards. </a:t>
            </a:r>
            <a:endParaRPr/>
          </a:p>
          <a:p>
            <a:pPr indent="-457200" lvl="0" marL="635000" rtl="0" algn="l">
              <a:lnSpc>
                <a:spcPct val="90000"/>
              </a:lnSpc>
              <a:spcBef>
                <a:spcPts val="1000"/>
              </a:spcBef>
              <a:spcAft>
                <a:spcPts val="0"/>
              </a:spcAft>
              <a:buClr>
                <a:schemeClr val="dk1"/>
              </a:buClr>
              <a:buSzPts val="2800"/>
              <a:buChar char="•"/>
            </a:pPr>
            <a:r>
              <a:rPr b="1" lang="en-US"/>
              <a:t>With $180 million dollars in scholarships awarded to students who achieve high scores on the PSAT, how you perform on this exam can help you earn scholarship dollars that change the direction of your college planning. </a:t>
            </a:r>
            <a:endParaRPr/>
          </a:p>
          <a:p>
            <a:pPr indent="0" lvl="0" marL="177800" rtl="0" algn="ctr">
              <a:lnSpc>
                <a:spcPct val="90000"/>
              </a:lnSpc>
              <a:spcBef>
                <a:spcPts val="1000"/>
              </a:spcBef>
              <a:spcAft>
                <a:spcPts val="0"/>
              </a:spcAft>
              <a:buClr>
                <a:schemeClr val="dk1"/>
              </a:buClr>
              <a:buSzPts val="2800"/>
              <a:buNone/>
            </a:pPr>
            <a:br>
              <a:rPr lang="en-US"/>
            </a:br>
            <a:endParaRPr b="1">
              <a:latin typeface="BatangChe"/>
              <a:ea typeface="BatangChe"/>
              <a:cs typeface="BatangChe"/>
              <a:sym typeface="BatangCh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type="title"/>
          </p:nvPr>
        </p:nvSpPr>
        <p:spPr>
          <a:xfrm>
            <a:off x="1089658" y="407755"/>
            <a:ext cx="10515599" cy="132556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350"/>
              <a:buFont typeface="Calibri"/>
              <a:buNone/>
            </a:pPr>
            <a:r>
              <a:rPr b="1" i="0" lang="en-US" sz="5400" u="sng" cap="none" strike="noStrike">
                <a:solidFill>
                  <a:schemeClr val="dk1"/>
                </a:solidFill>
                <a:latin typeface="BatangChe"/>
                <a:ea typeface="BatangChe"/>
                <a:cs typeface="BatangChe"/>
                <a:sym typeface="BatangChe"/>
              </a:rPr>
              <a:t>PSAT</a:t>
            </a:r>
            <a:endParaRPr/>
          </a:p>
        </p:txBody>
      </p:sp>
      <p:sp>
        <p:nvSpPr>
          <p:cNvPr id="234" name="Google Shape;234;p24"/>
          <p:cNvSpPr txBox="1"/>
          <p:nvPr>
            <p:ph idx="1" type="body"/>
          </p:nvPr>
        </p:nvSpPr>
        <p:spPr>
          <a:xfrm>
            <a:off x="783100" y="1955409"/>
            <a:ext cx="11128716" cy="3038621"/>
          </a:xfrm>
          <a:prstGeom prst="rect">
            <a:avLst/>
          </a:prstGeom>
          <a:noFill/>
          <a:ln>
            <a:noFill/>
          </a:ln>
        </p:spPr>
        <p:txBody>
          <a:bodyPr anchorCtr="0" anchor="t" bIns="45700" lIns="91425" spcFirstLastPara="1" rIns="91425" wrap="square" tIns="45700">
            <a:noAutofit/>
          </a:bodyPr>
          <a:lstStyle/>
          <a:p>
            <a:pPr indent="0" lvl="0" marL="177800" rtl="0" algn="ctr">
              <a:lnSpc>
                <a:spcPct val="90000"/>
              </a:lnSpc>
              <a:spcBef>
                <a:spcPts val="0"/>
              </a:spcBef>
              <a:spcAft>
                <a:spcPts val="0"/>
              </a:spcAft>
              <a:buClr>
                <a:schemeClr val="dk1"/>
              </a:buClr>
              <a:buSzPts val="2800"/>
              <a:buNone/>
            </a:pPr>
            <a:r>
              <a:rPr b="1" lang="en-US"/>
              <a:t>The PSAT will be administered on Thursday, October 24</a:t>
            </a:r>
            <a:r>
              <a:rPr b="1" baseline="30000" lang="en-US"/>
              <a:t>th</a:t>
            </a:r>
            <a:r>
              <a:rPr b="1" lang="en-US"/>
              <a:t> at CRCA.</a:t>
            </a:r>
            <a:endParaRPr/>
          </a:p>
          <a:p>
            <a:pPr indent="0" lvl="0" marL="177800" rtl="0" algn="ctr">
              <a:lnSpc>
                <a:spcPct val="90000"/>
              </a:lnSpc>
              <a:spcBef>
                <a:spcPts val="1000"/>
              </a:spcBef>
              <a:spcAft>
                <a:spcPts val="0"/>
              </a:spcAft>
              <a:buClr>
                <a:schemeClr val="dk1"/>
              </a:buClr>
              <a:buSzPts val="2800"/>
              <a:buNone/>
            </a:pPr>
            <a:r>
              <a:t/>
            </a:r>
            <a:endParaRPr b="1"/>
          </a:p>
          <a:p>
            <a:pPr indent="0" lvl="0" marL="177800" rtl="0" algn="ctr">
              <a:lnSpc>
                <a:spcPct val="90000"/>
              </a:lnSpc>
              <a:spcBef>
                <a:spcPts val="1000"/>
              </a:spcBef>
              <a:spcAft>
                <a:spcPts val="0"/>
              </a:spcAft>
              <a:buClr>
                <a:schemeClr val="dk1"/>
              </a:buClr>
              <a:buSzPts val="2800"/>
              <a:buNone/>
            </a:pPr>
            <a:r>
              <a:rPr b="1" lang="en-US"/>
              <a:t>11</a:t>
            </a:r>
            <a:r>
              <a:rPr b="1" baseline="30000" lang="en-US"/>
              <a:t>th</a:t>
            </a:r>
            <a:r>
              <a:rPr b="1" lang="en-US"/>
              <a:t> grade students will be given preparation materials in the College Preparatory Class at the beginning of the spring semester. </a:t>
            </a:r>
            <a:endParaRPr/>
          </a:p>
          <a:p>
            <a:pPr indent="0" lvl="0" marL="177800" rtl="0" algn="ctr">
              <a:lnSpc>
                <a:spcPct val="90000"/>
              </a:lnSpc>
              <a:spcBef>
                <a:spcPts val="1000"/>
              </a:spcBef>
              <a:spcAft>
                <a:spcPts val="0"/>
              </a:spcAft>
              <a:buClr>
                <a:schemeClr val="dk1"/>
              </a:buClr>
              <a:buSzPts val="2800"/>
              <a:buNone/>
            </a:pPr>
            <a:r>
              <a:t/>
            </a:r>
            <a:endParaRPr b="1"/>
          </a:p>
          <a:p>
            <a:pPr indent="0" lvl="0" marL="177800" rtl="0" algn="ctr">
              <a:lnSpc>
                <a:spcPct val="90000"/>
              </a:lnSpc>
              <a:spcBef>
                <a:spcPts val="1000"/>
              </a:spcBef>
              <a:spcAft>
                <a:spcPts val="0"/>
              </a:spcAft>
              <a:buClr>
                <a:schemeClr val="dk1"/>
              </a:buClr>
              <a:buSzPts val="2800"/>
              <a:buNone/>
            </a:pPr>
            <a:r>
              <a:rPr b="1" lang="en-US"/>
              <a:t>It is important that your student takes the time to prepare for the exam. </a:t>
            </a:r>
            <a:endParaRPr/>
          </a:p>
          <a:p>
            <a:pPr indent="0" lvl="0" marL="177800" rtl="0" algn="ctr">
              <a:lnSpc>
                <a:spcPct val="90000"/>
              </a:lnSpc>
              <a:spcBef>
                <a:spcPts val="1000"/>
              </a:spcBef>
              <a:spcAft>
                <a:spcPts val="0"/>
              </a:spcAft>
              <a:buClr>
                <a:schemeClr val="dk1"/>
              </a:buClr>
              <a:buSzPts val="2800"/>
              <a:buNone/>
            </a:pPr>
            <a:r>
              <a:t/>
            </a:r>
            <a:endParaRPr b="1"/>
          </a:p>
          <a:p>
            <a:pPr indent="0" lvl="0" marL="177800" rtl="0" algn="ctr">
              <a:lnSpc>
                <a:spcPct val="90000"/>
              </a:lnSpc>
              <a:spcBef>
                <a:spcPts val="1000"/>
              </a:spcBef>
              <a:spcAft>
                <a:spcPts val="0"/>
              </a:spcAft>
              <a:buClr>
                <a:schemeClr val="dk1"/>
              </a:buClr>
              <a:buSzPts val="2800"/>
              <a:buNone/>
            </a:pPr>
            <a:r>
              <a:rPr b="1" lang="en-US"/>
              <a:t>Khan Academy offers students with SAT/PSAT test preparation materials. </a:t>
            </a:r>
            <a:endParaRPr/>
          </a:p>
          <a:p>
            <a:pPr indent="0" lvl="0" marL="177800" rtl="0" algn="ctr">
              <a:lnSpc>
                <a:spcPct val="90000"/>
              </a:lnSpc>
              <a:spcBef>
                <a:spcPts val="1000"/>
              </a:spcBef>
              <a:spcAft>
                <a:spcPts val="0"/>
              </a:spcAft>
              <a:buClr>
                <a:schemeClr val="dk1"/>
              </a:buClr>
              <a:buSzPts val="2800"/>
              <a:buNone/>
            </a:pPr>
            <a:r>
              <a:rPr b="1" lang="en-US"/>
              <a:t>See Link: https://www.khanacademy.org/test-prep</a:t>
            </a:r>
            <a:endParaRPr/>
          </a:p>
          <a:p>
            <a:pPr indent="0" lvl="0" marL="177800" rtl="0" algn="ctr">
              <a:lnSpc>
                <a:spcPct val="90000"/>
              </a:lnSpc>
              <a:spcBef>
                <a:spcPts val="1000"/>
              </a:spcBef>
              <a:spcAft>
                <a:spcPts val="0"/>
              </a:spcAft>
              <a:buClr>
                <a:schemeClr val="dk1"/>
              </a:buClr>
              <a:buSzPts val="2800"/>
              <a:buNone/>
            </a:pPr>
            <a:r>
              <a:t/>
            </a:r>
            <a:endParaRPr b="1"/>
          </a:p>
          <a:p>
            <a:pPr indent="0" lvl="0" marL="177800" rtl="0" algn="ctr">
              <a:lnSpc>
                <a:spcPct val="90000"/>
              </a:lnSpc>
              <a:spcBef>
                <a:spcPts val="1000"/>
              </a:spcBef>
              <a:spcAft>
                <a:spcPts val="0"/>
              </a:spcAft>
              <a:buClr>
                <a:schemeClr val="dk1"/>
              </a:buClr>
              <a:buSzPts val="2800"/>
              <a:buNone/>
            </a:pPr>
            <a:br>
              <a:rPr lang="en-US"/>
            </a:br>
            <a:endParaRPr b="1">
              <a:latin typeface="BatangChe"/>
              <a:ea typeface="BatangChe"/>
              <a:cs typeface="BatangChe"/>
              <a:sym typeface="BatangCh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STAAR EOC</a:t>
            </a:r>
            <a:endParaRPr/>
          </a:p>
        </p:txBody>
      </p:sp>
      <p:sp>
        <p:nvSpPr>
          <p:cNvPr id="240" name="Google Shape;240;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Students must pass 5 EOC exams to graduate from HS in Texas.</a:t>
            </a:r>
            <a:endParaRPr/>
          </a:p>
          <a:p>
            <a:pPr indent="-50800" lvl="0" marL="228600" rtl="0" algn="l">
              <a:lnSpc>
                <a:spcPct val="90000"/>
              </a:lnSpc>
              <a:spcBef>
                <a:spcPts val="100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English 1</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English 2</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Algebra 1</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Biology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US History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CRCA Students must pass these test the 1</a:t>
            </a:r>
            <a:r>
              <a:rPr baseline="30000" lang="en-US"/>
              <a:t>st</a:t>
            </a:r>
            <a:r>
              <a:rPr lang="en-US"/>
              <a:t> time they take them.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STAAR EOC</a:t>
            </a:r>
            <a:endParaRPr/>
          </a:p>
        </p:txBody>
      </p:sp>
      <p:sp>
        <p:nvSpPr>
          <p:cNvPr id="246" name="Google Shape;246;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i="1" lang="en-US"/>
              <a:t>It matters. Your student must work hard to excel on the EOC exams!</a:t>
            </a:r>
            <a:endParaRPr/>
          </a:p>
          <a:p>
            <a:pPr indent="0" lvl="0" marL="0" rtl="0" algn="l">
              <a:lnSpc>
                <a:spcPct val="90000"/>
              </a:lnSpc>
              <a:spcBef>
                <a:spcPts val="1000"/>
              </a:spcBef>
              <a:spcAft>
                <a:spcPts val="0"/>
              </a:spcAft>
              <a:buClr>
                <a:schemeClr val="dk1"/>
              </a:buClr>
              <a:buSzPts val="2800"/>
              <a:buNone/>
            </a:pPr>
            <a:r>
              <a:t/>
            </a:r>
            <a:endParaRPr b="1" i="1"/>
          </a:p>
          <a:p>
            <a:pPr indent="0" lvl="0" marL="0" rtl="0" algn="ctr">
              <a:lnSpc>
                <a:spcPct val="90000"/>
              </a:lnSpc>
              <a:spcBef>
                <a:spcPts val="1000"/>
              </a:spcBef>
              <a:spcAft>
                <a:spcPts val="0"/>
              </a:spcAft>
              <a:buClr>
                <a:schemeClr val="dk1"/>
              </a:buClr>
              <a:buSzPts val="4800"/>
              <a:buNone/>
            </a:pPr>
            <a:r>
              <a:rPr b="1" i="1" lang="en-US" sz="4800"/>
              <a:t>98% of all EOCs Passed</a:t>
            </a:r>
            <a:endParaRPr/>
          </a:p>
          <a:p>
            <a:pPr indent="0" lvl="0" marL="0" rtl="0" algn="ctr">
              <a:lnSpc>
                <a:spcPct val="90000"/>
              </a:lnSpc>
              <a:spcBef>
                <a:spcPts val="1000"/>
              </a:spcBef>
              <a:spcAft>
                <a:spcPts val="0"/>
              </a:spcAft>
              <a:buClr>
                <a:schemeClr val="dk1"/>
              </a:buClr>
              <a:buSzPts val="4800"/>
              <a:buNone/>
            </a:pPr>
            <a:r>
              <a:rPr b="1" i="1" lang="en-US" sz="4800"/>
              <a:t>90</a:t>
            </a:r>
            <a:r>
              <a:rPr b="1" i="1" lang="en-US" sz="4800"/>
              <a:t>% of all EOCs @ College Readiness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Tutorials</a:t>
            </a:r>
            <a:endParaRPr/>
          </a:p>
        </p:txBody>
      </p:sp>
      <p:sp>
        <p:nvSpPr>
          <p:cNvPr id="252" name="Google Shape;252;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Mandatory tutorials are triggered when a grade drops below 80.</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Mandatory tutorials are after school from 4:10 to 6:00, Monday through Thursday.</a:t>
            </a:r>
            <a:endParaRPr/>
          </a:p>
          <a:p>
            <a:pPr indent="-50800" lvl="0" marL="228600" rtl="0" algn="l">
              <a:lnSpc>
                <a:spcPct val="90000"/>
              </a:lnSpc>
              <a:spcBef>
                <a:spcPts val="1000"/>
              </a:spcBef>
              <a:spcAft>
                <a:spcPts val="0"/>
              </a:spcAft>
              <a:buClr>
                <a:schemeClr val="dk1"/>
              </a:buClr>
              <a:buSzPts val="2800"/>
              <a:buNone/>
            </a:pPr>
            <a:r>
              <a:t/>
            </a:r>
            <a:endParaRPr/>
          </a:p>
          <a:p>
            <a:pPr indent="-292100" lvl="0" marL="228600" rtl="0" algn="l">
              <a:spcBef>
                <a:spcPts val="1000"/>
              </a:spcBef>
              <a:spcAft>
                <a:spcPts val="0"/>
              </a:spcAft>
              <a:buSzPts val="2800"/>
              <a:buChar char="•"/>
            </a:pPr>
            <a:r>
              <a:rPr lang="en-US"/>
              <a:t>Students must have a ride home if they are staying for tutorials. There is no late bus for CRCA this year.</a:t>
            </a:r>
            <a:endParaRPr/>
          </a:p>
          <a:p>
            <a:pPr indent="0" lvl="0" marL="228600" rtl="0" algn="l">
              <a:lnSpc>
                <a:spcPct val="90000"/>
              </a:lnSpc>
              <a:spcBef>
                <a:spcPts val="10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8ab813904f_0_12"/>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58" name="Google Shape;258;g28ab813904f_0_12"/>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59" name="Google Shape;259;g28ab813904f_0_12"/>
          <p:cNvPicPr preferRelativeResize="0"/>
          <p:nvPr/>
        </p:nvPicPr>
        <p:blipFill>
          <a:blip r:embed="rId3">
            <a:alphaModFix/>
          </a:blip>
          <a:stretch>
            <a:fillRect/>
          </a:stretch>
        </p:blipFill>
        <p:spPr>
          <a:xfrm>
            <a:off x="-1061575" y="0"/>
            <a:ext cx="13152324" cy="6942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Introductions</a:t>
            </a:r>
            <a:endParaRPr/>
          </a:p>
        </p:txBody>
      </p:sp>
      <p:sp>
        <p:nvSpPr>
          <p:cNvPr id="101" name="Google Shape;10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t>Martin</a:t>
            </a:r>
            <a:r>
              <a:rPr lang="en-US"/>
              <a:t> Conrardy – Principal</a:t>
            </a:r>
            <a:endParaRPr/>
          </a:p>
          <a:p>
            <a:pPr indent="-228600" lvl="0" marL="228600" rtl="0" algn="l">
              <a:lnSpc>
                <a:spcPct val="90000"/>
              </a:lnSpc>
              <a:spcBef>
                <a:spcPts val="1000"/>
              </a:spcBef>
              <a:spcAft>
                <a:spcPts val="0"/>
              </a:spcAft>
              <a:buClr>
                <a:schemeClr val="dk1"/>
              </a:buClr>
              <a:buSzPct val="100000"/>
              <a:buChar char="•"/>
            </a:pPr>
            <a:r>
              <a:rPr lang="en-US"/>
              <a:t>Memory Meyer – Assistant Principal</a:t>
            </a:r>
            <a:endParaRPr/>
          </a:p>
          <a:p>
            <a:pPr indent="-228600" lvl="0" marL="228600" rtl="0" algn="l">
              <a:lnSpc>
                <a:spcPct val="90000"/>
              </a:lnSpc>
              <a:spcBef>
                <a:spcPts val="1000"/>
              </a:spcBef>
              <a:spcAft>
                <a:spcPts val="0"/>
              </a:spcAft>
              <a:buClr>
                <a:schemeClr val="dk1"/>
              </a:buClr>
              <a:buSzPct val="100000"/>
              <a:buChar char="•"/>
            </a:pPr>
            <a:r>
              <a:rPr lang="en-US"/>
              <a:t>Tiffany Jimenez – Counselor</a:t>
            </a:r>
            <a:endParaRPr/>
          </a:p>
          <a:p>
            <a:pPr indent="-228600" lvl="0" marL="228600" rtl="0" algn="l">
              <a:lnSpc>
                <a:spcPct val="90000"/>
              </a:lnSpc>
              <a:spcBef>
                <a:spcPts val="1000"/>
              </a:spcBef>
              <a:spcAft>
                <a:spcPts val="0"/>
              </a:spcAft>
              <a:buClr>
                <a:schemeClr val="dk1"/>
              </a:buClr>
              <a:buSzPct val="100000"/>
              <a:buChar char="•"/>
            </a:pPr>
            <a:r>
              <a:rPr lang="en-US"/>
              <a:t>Josh Gordon – College Access Specialist</a:t>
            </a:r>
            <a:endParaRPr/>
          </a:p>
          <a:p>
            <a:pPr indent="0" lvl="0" marL="228600" rtl="0" algn="l">
              <a:lnSpc>
                <a:spcPct val="90000"/>
              </a:lnSpc>
              <a:spcBef>
                <a:spcPts val="1000"/>
              </a:spcBef>
              <a:spcAft>
                <a:spcPts val="0"/>
              </a:spcAft>
              <a:buNone/>
            </a:pPr>
            <a:r>
              <a:rPr lang="en-US"/>
              <a:t>Elva Conrardy - PTA President </a:t>
            </a:r>
            <a:endParaRPr/>
          </a:p>
          <a:p>
            <a:pPr indent="-228600" lvl="0" marL="228600" rtl="0" algn="l">
              <a:lnSpc>
                <a:spcPct val="90000"/>
              </a:lnSpc>
              <a:spcBef>
                <a:spcPts val="1000"/>
              </a:spcBef>
              <a:spcAft>
                <a:spcPts val="0"/>
              </a:spcAft>
              <a:buClr>
                <a:schemeClr val="dk1"/>
              </a:buClr>
              <a:buSzPct val="100000"/>
              <a:buChar char="•"/>
            </a:pPr>
            <a:r>
              <a:rPr lang="en-US"/>
              <a:t>11</a:t>
            </a:r>
            <a:r>
              <a:rPr baseline="30000" lang="en-US"/>
              <a:t>th</a:t>
            </a:r>
            <a:r>
              <a:rPr lang="en-US"/>
              <a:t> Grade Teachers</a:t>
            </a:r>
            <a:endParaRPr/>
          </a:p>
          <a:p>
            <a:pPr indent="-228600" lvl="1" marL="685800" rtl="0" algn="l">
              <a:lnSpc>
                <a:spcPct val="90000"/>
              </a:lnSpc>
              <a:spcBef>
                <a:spcPts val="500"/>
              </a:spcBef>
              <a:spcAft>
                <a:spcPts val="0"/>
              </a:spcAft>
              <a:buClr>
                <a:schemeClr val="dk1"/>
              </a:buClr>
              <a:buSzPct val="100000"/>
              <a:buChar char="•"/>
            </a:pPr>
            <a:r>
              <a:rPr lang="en-US"/>
              <a:t>Amy Sharp – ELA</a:t>
            </a:r>
            <a:endParaRPr/>
          </a:p>
          <a:p>
            <a:pPr indent="-228600" lvl="1" marL="685800" rtl="0" algn="l">
              <a:lnSpc>
                <a:spcPct val="90000"/>
              </a:lnSpc>
              <a:spcBef>
                <a:spcPts val="500"/>
              </a:spcBef>
              <a:spcAft>
                <a:spcPts val="0"/>
              </a:spcAft>
              <a:buClr>
                <a:schemeClr val="dk1"/>
              </a:buClr>
              <a:buSzPct val="100000"/>
              <a:buChar char="•"/>
            </a:pPr>
            <a:r>
              <a:rPr lang="en-US"/>
              <a:t>Janvier Twizeymana – Math</a:t>
            </a:r>
            <a:endParaRPr/>
          </a:p>
          <a:p>
            <a:pPr indent="-228600" lvl="1" marL="685800" rtl="0" algn="l">
              <a:lnSpc>
                <a:spcPct val="90000"/>
              </a:lnSpc>
              <a:spcBef>
                <a:spcPts val="500"/>
              </a:spcBef>
              <a:spcAft>
                <a:spcPts val="0"/>
              </a:spcAft>
              <a:buClr>
                <a:schemeClr val="dk1"/>
              </a:buClr>
              <a:buSzPct val="100000"/>
              <a:buChar char="•"/>
            </a:pPr>
            <a:r>
              <a:rPr lang="en-US"/>
              <a:t>Jennifer Berry – Science</a:t>
            </a:r>
            <a:endParaRPr/>
          </a:p>
          <a:p>
            <a:pPr indent="-228600" lvl="1" marL="685800" rtl="0" algn="l">
              <a:lnSpc>
                <a:spcPct val="90000"/>
              </a:lnSpc>
              <a:spcBef>
                <a:spcPts val="500"/>
              </a:spcBef>
              <a:spcAft>
                <a:spcPts val="0"/>
              </a:spcAft>
              <a:buClr>
                <a:schemeClr val="dk1"/>
              </a:buClr>
              <a:buSzPct val="100000"/>
              <a:buChar char="•"/>
            </a:pPr>
            <a:r>
              <a:rPr lang="en-US"/>
              <a:t>Cindy O’Campo – Social Studies</a:t>
            </a:r>
            <a:endParaRPr/>
          </a:p>
          <a:p>
            <a:pPr indent="-228600" lvl="1" marL="685800" rtl="0" algn="l">
              <a:lnSpc>
                <a:spcPct val="90000"/>
              </a:lnSpc>
              <a:spcBef>
                <a:spcPts val="500"/>
              </a:spcBef>
              <a:spcAft>
                <a:spcPts val="0"/>
              </a:spcAft>
              <a:buClr>
                <a:schemeClr val="dk1"/>
              </a:buClr>
              <a:buSzPct val="100000"/>
              <a:buChar char="•"/>
            </a:pPr>
            <a:r>
              <a:rPr lang="en-US"/>
              <a:t>Dr. Deirdre Doughty – US History</a:t>
            </a:r>
            <a:endParaRPr/>
          </a:p>
          <a:p>
            <a:pPr indent="-228600" lvl="1" marL="685800" rtl="0" algn="l">
              <a:lnSpc>
                <a:spcPct val="90000"/>
              </a:lnSpc>
              <a:spcBef>
                <a:spcPts val="500"/>
              </a:spcBef>
              <a:spcAft>
                <a:spcPts val="0"/>
              </a:spcAft>
              <a:buClr>
                <a:schemeClr val="dk1"/>
              </a:buClr>
              <a:buSzPct val="100000"/>
              <a:buChar char="•"/>
            </a:pPr>
            <a:r>
              <a:rPr lang="en-US"/>
              <a:t>Jonathan Manion – Social Studies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8ab813904f_0_93"/>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65" name="Google Shape;265;g28ab813904f_0_93"/>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66" name="Google Shape;266;g28ab813904f_0_93"/>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8ab813904f_0_174"/>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72" name="Google Shape;272;g28ab813904f_0_174"/>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73" name="Google Shape;273;g28ab813904f_0_174"/>
          <p:cNvPicPr preferRelativeResize="0"/>
          <p:nvPr/>
        </p:nvPicPr>
        <p:blipFill>
          <a:blip r:embed="rId3">
            <a:alphaModFix/>
          </a:blip>
          <a:stretch>
            <a:fillRect/>
          </a:stretch>
        </p:blipFill>
        <p:spPr>
          <a:xfrm>
            <a:off x="0" y="0"/>
            <a:ext cx="12192000" cy="67834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8ab813904f_0_255"/>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79" name="Google Shape;279;g28ab813904f_0_255"/>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80" name="Google Shape;280;g28ab813904f_0_255"/>
          <p:cNvPicPr preferRelativeResize="0"/>
          <p:nvPr/>
        </p:nvPicPr>
        <p:blipFill>
          <a:blip r:embed="rId3">
            <a:alphaModFix/>
          </a:blip>
          <a:stretch>
            <a:fillRect/>
          </a:stretch>
        </p:blipFill>
        <p:spPr>
          <a:xfrm>
            <a:off x="0" y="0"/>
            <a:ext cx="12192000" cy="6785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8"/>
          <p:cNvSpPr txBox="1"/>
          <p:nvPr>
            <p:ph type="title"/>
          </p:nvPr>
        </p:nvSpPr>
        <p:spPr>
          <a:xfrm>
            <a:off x="281354" y="185864"/>
            <a:ext cx="11619914" cy="1401712"/>
          </a:xfrm>
          <a:prstGeom prst="rect">
            <a:avLst/>
          </a:pr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100"/>
              <a:buFont typeface="Calibri"/>
              <a:buNone/>
            </a:pPr>
            <a:r>
              <a:rPr b="1" lang="en-US" u="sng">
                <a:latin typeface="Arial"/>
                <a:ea typeface="Arial"/>
                <a:cs typeface="Arial"/>
                <a:sym typeface="Arial"/>
              </a:rPr>
              <a:t>Transitioning to Your Student’s Senior Year</a:t>
            </a:r>
            <a:endParaRPr/>
          </a:p>
        </p:txBody>
      </p:sp>
      <p:sp>
        <p:nvSpPr>
          <p:cNvPr id="286" name="Google Shape;286;p28"/>
          <p:cNvSpPr txBox="1"/>
          <p:nvPr>
            <p:ph idx="1" type="body"/>
          </p:nvPr>
        </p:nvSpPr>
        <p:spPr>
          <a:xfrm>
            <a:off x="281354" y="1927274"/>
            <a:ext cx="11774658" cy="4582026"/>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700"/>
              <a:buFont typeface="Arial"/>
              <a:buNone/>
            </a:pPr>
            <a:r>
              <a:t/>
            </a:r>
            <a:endParaRPr b="1" u="sng"/>
          </a:p>
          <a:p>
            <a:pPr indent="0" lvl="0" marL="0" marR="0" rtl="0" algn="ctr">
              <a:lnSpc>
                <a:spcPct val="90000"/>
              </a:lnSpc>
              <a:spcBef>
                <a:spcPts val="1000"/>
              </a:spcBef>
              <a:spcAft>
                <a:spcPts val="0"/>
              </a:spcAft>
              <a:buClr>
                <a:schemeClr val="dk1"/>
              </a:buClr>
              <a:buSzPts val="800"/>
              <a:buFont typeface="Arial"/>
              <a:buNone/>
            </a:pPr>
            <a:r>
              <a:rPr b="1" lang="en-US" sz="3200" u="sng">
                <a:latin typeface="Arial"/>
                <a:ea typeface="Arial"/>
                <a:cs typeface="Arial"/>
                <a:sym typeface="Arial"/>
              </a:rPr>
              <a:t>Mr. Gordon is YOUR Students College Access Specialist!</a:t>
            </a:r>
            <a:endParaRPr/>
          </a:p>
          <a:p>
            <a:pPr indent="0" lvl="0" marL="0" marR="0" rtl="0" algn="ctr">
              <a:lnSpc>
                <a:spcPct val="90000"/>
              </a:lnSpc>
              <a:spcBef>
                <a:spcPts val="1000"/>
              </a:spcBef>
              <a:spcAft>
                <a:spcPts val="0"/>
              </a:spcAft>
              <a:buClr>
                <a:schemeClr val="dk1"/>
              </a:buClr>
              <a:buSzPts val="800"/>
              <a:buFont typeface="Arial"/>
              <a:buNone/>
            </a:pPr>
            <a:r>
              <a:rPr lang="en-US" sz="3200">
                <a:latin typeface="Arial"/>
                <a:ea typeface="Arial"/>
                <a:cs typeface="Arial"/>
                <a:sym typeface="Arial"/>
              </a:rPr>
              <a:t> What is my job?</a:t>
            </a:r>
            <a:endParaRPr/>
          </a:p>
          <a:p>
            <a:pPr indent="0" lvl="0" marL="0" marR="0" rtl="0" algn="ctr">
              <a:lnSpc>
                <a:spcPct val="90000"/>
              </a:lnSpc>
              <a:spcBef>
                <a:spcPts val="1000"/>
              </a:spcBef>
              <a:spcAft>
                <a:spcPts val="0"/>
              </a:spcAft>
              <a:buClr>
                <a:schemeClr val="dk1"/>
              </a:buClr>
              <a:buSzPts val="800"/>
              <a:buFont typeface="Arial"/>
              <a:buNone/>
            </a:pPr>
            <a:r>
              <a:t/>
            </a:r>
            <a:endParaRPr sz="3200">
              <a:latin typeface="Arial"/>
              <a:ea typeface="Arial"/>
              <a:cs typeface="Arial"/>
              <a:sym typeface="Arial"/>
            </a:endParaRPr>
          </a:p>
          <a:p>
            <a:pPr indent="0" lvl="0" marL="0" marR="0" rtl="0" algn="ctr">
              <a:lnSpc>
                <a:spcPct val="90000"/>
              </a:lnSpc>
              <a:spcBef>
                <a:spcPts val="1000"/>
              </a:spcBef>
              <a:spcAft>
                <a:spcPts val="0"/>
              </a:spcAft>
              <a:buClr>
                <a:schemeClr val="dk1"/>
              </a:buClr>
              <a:buSzPts val="800"/>
              <a:buFont typeface="Arial"/>
              <a:buNone/>
            </a:pPr>
            <a:r>
              <a:rPr lang="en-US" sz="3200">
                <a:latin typeface="Arial"/>
                <a:ea typeface="Arial"/>
                <a:cs typeface="Arial"/>
                <a:sym typeface="Arial"/>
              </a:rPr>
              <a:t>And, how to best serve your student as they begin the process of transitioning to their senior year and beyond?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9"/>
          <p:cNvSpPr txBox="1"/>
          <p:nvPr>
            <p:ph type="title"/>
          </p:nvPr>
        </p:nvSpPr>
        <p:spPr>
          <a:xfrm>
            <a:off x="351692" y="253218"/>
            <a:ext cx="11720383" cy="1157933"/>
          </a:xfrm>
          <a:prstGeom prst="rect">
            <a:avLst/>
          </a:pr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100"/>
              <a:buFont typeface="Calibri"/>
              <a:buNone/>
            </a:pPr>
            <a:r>
              <a:rPr b="1" lang="en-US">
                <a:latin typeface="Arial"/>
                <a:ea typeface="Arial"/>
                <a:cs typeface="Arial"/>
                <a:sym typeface="Arial"/>
              </a:rPr>
              <a:t>Transitioning to Your Student’s Senior Year</a:t>
            </a:r>
            <a:endParaRPr/>
          </a:p>
        </p:txBody>
      </p:sp>
      <p:sp>
        <p:nvSpPr>
          <p:cNvPr id="292" name="Google Shape;292;p29"/>
          <p:cNvSpPr txBox="1"/>
          <p:nvPr>
            <p:ph idx="1" type="body"/>
          </p:nvPr>
        </p:nvSpPr>
        <p:spPr>
          <a:xfrm>
            <a:off x="199275" y="1610725"/>
            <a:ext cx="11872800" cy="51309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575"/>
              <a:buFont typeface="Arial"/>
              <a:buNone/>
            </a:pPr>
            <a:r>
              <a:rPr b="1" lang="en-US" sz="2300" u="sng">
                <a:latin typeface="Arial"/>
                <a:ea typeface="Arial"/>
                <a:cs typeface="Arial"/>
                <a:sym typeface="Arial"/>
              </a:rPr>
              <a:t>By the end of THIS school year, your Junior student should: </a:t>
            </a:r>
            <a:endParaRPr/>
          </a:p>
          <a:p>
            <a:pPr indent="0" lvl="0" marL="0" marR="0" rtl="0" algn="ctr">
              <a:lnSpc>
                <a:spcPct val="90000"/>
              </a:lnSpc>
              <a:spcBef>
                <a:spcPts val="1000"/>
              </a:spcBef>
              <a:spcAft>
                <a:spcPts val="0"/>
              </a:spcAft>
              <a:buClr>
                <a:schemeClr val="dk1"/>
              </a:buClr>
              <a:buSzPts val="575"/>
              <a:buFont typeface="Arial"/>
              <a:buNone/>
            </a:pPr>
            <a:r>
              <a:rPr lang="en-US" sz="2300">
                <a:latin typeface="Arial"/>
                <a:ea typeface="Arial"/>
                <a:cs typeface="Arial"/>
                <a:sym typeface="Arial"/>
              </a:rPr>
              <a:t>*Sign up to take the SAT and/or ACT</a:t>
            </a:r>
            <a:endParaRPr/>
          </a:p>
          <a:p>
            <a:pPr indent="0" lvl="0" marL="0" marR="0" rtl="0" algn="ctr">
              <a:lnSpc>
                <a:spcPct val="90000"/>
              </a:lnSpc>
              <a:spcBef>
                <a:spcPts val="1000"/>
              </a:spcBef>
              <a:spcAft>
                <a:spcPts val="0"/>
              </a:spcAft>
              <a:buClr>
                <a:schemeClr val="dk1"/>
              </a:buClr>
              <a:buSzPts val="575"/>
              <a:buFont typeface="Arial"/>
              <a:buNone/>
            </a:pPr>
            <a:r>
              <a:rPr lang="en-US" sz="2300">
                <a:latin typeface="Arial"/>
                <a:ea typeface="Arial"/>
                <a:cs typeface="Arial"/>
                <a:sym typeface="Arial"/>
              </a:rPr>
              <a:t>*Commit to make good grades...PERIOD.  Colleges tend to keep a running track of ranking and transcripts.</a:t>
            </a:r>
            <a:endParaRPr/>
          </a:p>
          <a:p>
            <a:pPr indent="0" lvl="0" marL="0" marR="0" rtl="0" algn="ctr">
              <a:lnSpc>
                <a:spcPct val="90000"/>
              </a:lnSpc>
              <a:spcBef>
                <a:spcPts val="1000"/>
              </a:spcBef>
              <a:spcAft>
                <a:spcPts val="0"/>
              </a:spcAft>
              <a:buClr>
                <a:schemeClr val="dk1"/>
              </a:buClr>
              <a:buSzPts val="575"/>
              <a:buFont typeface="Arial"/>
              <a:buNone/>
            </a:pPr>
            <a:r>
              <a:rPr lang="en-US" sz="2300">
                <a:latin typeface="Arial"/>
                <a:ea typeface="Arial"/>
                <a:cs typeface="Arial"/>
                <a:sym typeface="Arial"/>
              </a:rPr>
              <a:t>*Begin exploring their college(s) of interest, create a list of 6-10 possibilities, and look at their admission requirements, cost of attendances, </a:t>
            </a:r>
            <a:endParaRPr/>
          </a:p>
          <a:p>
            <a:pPr indent="0" lvl="0" marL="0" marR="0" rtl="0" algn="ctr">
              <a:lnSpc>
                <a:spcPct val="90000"/>
              </a:lnSpc>
              <a:spcBef>
                <a:spcPts val="1000"/>
              </a:spcBef>
              <a:spcAft>
                <a:spcPts val="0"/>
              </a:spcAft>
              <a:buClr>
                <a:schemeClr val="dk1"/>
              </a:buClr>
              <a:buSzPts val="575"/>
              <a:buFont typeface="Arial"/>
              <a:buNone/>
            </a:pPr>
            <a:r>
              <a:rPr lang="en-US" sz="2300">
                <a:latin typeface="Arial"/>
                <a:ea typeface="Arial"/>
                <a:cs typeface="Arial"/>
                <a:sym typeface="Arial"/>
              </a:rPr>
              <a:t>*Scholarships</a:t>
            </a:r>
            <a:endParaRPr/>
          </a:p>
          <a:p>
            <a:pPr indent="0" lvl="0" marL="0" marR="0" rtl="0" algn="ctr">
              <a:lnSpc>
                <a:spcPct val="90000"/>
              </a:lnSpc>
              <a:spcBef>
                <a:spcPts val="1000"/>
              </a:spcBef>
              <a:spcAft>
                <a:spcPts val="0"/>
              </a:spcAft>
              <a:buClr>
                <a:schemeClr val="dk1"/>
              </a:buClr>
              <a:buSzPts val="575"/>
              <a:buFont typeface="Arial"/>
              <a:buNone/>
            </a:pPr>
            <a:r>
              <a:rPr b="1" lang="en-US" sz="2300" u="sng">
                <a:latin typeface="Arial"/>
                <a:ea typeface="Arial"/>
                <a:cs typeface="Arial"/>
                <a:sym typeface="Arial"/>
              </a:rPr>
              <a:t>MOST OF ALL, It is imperative that your student is an active participant in their GO Center Class Period on Fridays. Why?  I am helping your child develop their student portfolio that will make college admissions process, financial aid, and the scholarship process much easier throughout the duration of their senior year. </a:t>
            </a:r>
            <a:endParaRPr/>
          </a:p>
          <a:p>
            <a:pPr indent="0" lvl="0" marL="0" rtl="0" algn="l">
              <a:lnSpc>
                <a:spcPct val="115000"/>
              </a:lnSpc>
              <a:spcBef>
                <a:spcPts val="0"/>
              </a:spcBef>
              <a:spcAft>
                <a:spcPts val="0"/>
              </a:spcAft>
              <a:buClr>
                <a:schemeClr val="dk1"/>
              </a:buClr>
              <a:buSzPts val="1100"/>
              <a:buFont typeface="Arial"/>
              <a:buNone/>
            </a:pPr>
            <a:r>
              <a:t/>
            </a:r>
            <a:endParaRPr b="1" sz="2400" u="sng">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2400" u="sng">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4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4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400">
              <a:highlight>
                <a:srgbClr val="FFFFFF"/>
              </a:highlight>
              <a:latin typeface="Arial"/>
              <a:ea typeface="Arial"/>
              <a:cs typeface="Arial"/>
              <a:sym typeface="Arial"/>
            </a:endParaRPr>
          </a:p>
          <a:p>
            <a:pPr indent="0" lvl="0" marL="0" marR="0" rtl="0" algn="ctr">
              <a:lnSpc>
                <a:spcPct val="90000"/>
              </a:lnSpc>
              <a:spcBef>
                <a:spcPts val="1000"/>
              </a:spcBef>
              <a:spcAft>
                <a:spcPts val="0"/>
              </a:spcAft>
              <a:buClr>
                <a:schemeClr val="dk1"/>
              </a:buClr>
              <a:buSzPts val="600"/>
              <a:buFont typeface="Arial"/>
              <a:buNone/>
            </a:pPr>
            <a:r>
              <a:t/>
            </a:r>
            <a:endParaRPr b="1" sz="2400" u="sng">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0"/>
          <p:cNvSpPr txBox="1"/>
          <p:nvPr>
            <p:ph type="title"/>
          </p:nvPr>
        </p:nvSpPr>
        <p:spPr>
          <a:xfrm>
            <a:off x="199275" y="225083"/>
            <a:ext cx="11872800" cy="1186068"/>
          </a:xfrm>
          <a:prstGeom prst="rect">
            <a:avLst/>
          </a:pr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100"/>
              <a:buFont typeface="Calibri"/>
              <a:buNone/>
            </a:pPr>
            <a:r>
              <a:rPr b="1" lang="en-US">
                <a:latin typeface="Arial"/>
                <a:ea typeface="Arial"/>
                <a:cs typeface="Arial"/>
                <a:sym typeface="Arial"/>
              </a:rPr>
              <a:t>Transitioning to Your Student’s Senior Year</a:t>
            </a:r>
            <a:endParaRPr/>
          </a:p>
        </p:txBody>
      </p:sp>
      <p:sp>
        <p:nvSpPr>
          <p:cNvPr id="298" name="Google Shape;298;p30"/>
          <p:cNvSpPr txBox="1"/>
          <p:nvPr>
            <p:ph idx="1" type="body"/>
          </p:nvPr>
        </p:nvSpPr>
        <p:spPr>
          <a:xfrm>
            <a:off x="199275" y="1610725"/>
            <a:ext cx="11872800" cy="51309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550"/>
              <a:buFont typeface="Arial"/>
              <a:buNone/>
            </a:pPr>
            <a:r>
              <a:rPr b="1" lang="en-US" sz="2200" u="sng">
                <a:latin typeface="Arial"/>
                <a:ea typeface="Arial"/>
                <a:cs typeface="Arial"/>
                <a:sym typeface="Arial"/>
              </a:rPr>
              <a:t>By the end of the year, your student’s portfolio will consist of:</a:t>
            </a:r>
            <a:endParaRPr/>
          </a:p>
          <a:p>
            <a:pPr indent="0" lvl="0" marL="0" marR="0" rtl="0" algn="ctr">
              <a:lnSpc>
                <a:spcPct val="90000"/>
              </a:lnSpc>
              <a:spcBef>
                <a:spcPts val="1000"/>
              </a:spcBef>
              <a:spcAft>
                <a:spcPts val="0"/>
              </a:spcAft>
              <a:buClr>
                <a:schemeClr val="dk1"/>
              </a:buClr>
              <a:buSzPts val="550"/>
              <a:buFont typeface="Arial"/>
              <a:buNone/>
            </a:pPr>
            <a:r>
              <a:rPr b="1" lang="en-US" sz="2200">
                <a:latin typeface="Arial"/>
                <a:ea typeface="Arial"/>
                <a:cs typeface="Arial"/>
                <a:sym typeface="Arial"/>
              </a:rPr>
              <a:t>*Job/Internship Resume and Cover Letter</a:t>
            </a:r>
            <a:endParaRPr/>
          </a:p>
          <a:p>
            <a:pPr indent="0" lvl="0" marL="0" marR="0" rtl="0" algn="ctr">
              <a:lnSpc>
                <a:spcPct val="90000"/>
              </a:lnSpc>
              <a:spcBef>
                <a:spcPts val="1000"/>
              </a:spcBef>
              <a:spcAft>
                <a:spcPts val="0"/>
              </a:spcAft>
              <a:buClr>
                <a:schemeClr val="dk1"/>
              </a:buClr>
              <a:buSzPts val="550"/>
              <a:buFont typeface="Arial"/>
              <a:buNone/>
            </a:pPr>
            <a:r>
              <a:rPr b="1" lang="en-US" sz="2200">
                <a:latin typeface="Arial"/>
                <a:ea typeface="Arial"/>
                <a:cs typeface="Arial"/>
                <a:sym typeface="Arial"/>
              </a:rPr>
              <a:t>*College Resume and Cover Letter</a:t>
            </a:r>
            <a:endParaRPr/>
          </a:p>
          <a:p>
            <a:pPr indent="0" lvl="0" marL="0" marR="0" rtl="0" algn="ctr">
              <a:lnSpc>
                <a:spcPct val="90000"/>
              </a:lnSpc>
              <a:spcBef>
                <a:spcPts val="1000"/>
              </a:spcBef>
              <a:spcAft>
                <a:spcPts val="0"/>
              </a:spcAft>
              <a:buClr>
                <a:schemeClr val="dk1"/>
              </a:buClr>
              <a:buSzPts val="550"/>
              <a:buFont typeface="Arial"/>
              <a:buNone/>
            </a:pPr>
            <a:r>
              <a:rPr b="1" lang="en-US" sz="2200">
                <a:latin typeface="Arial"/>
                <a:ea typeface="Arial"/>
                <a:cs typeface="Arial"/>
                <a:sym typeface="Arial"/>
              </a:rPr>
              <a:t>*Samples of Pre-written College Entrance and Scholarship Application Essays</a:t>
            </a:r>
            <a:endParaRPr/>
          </a:p>
          <a:p>
            <a:pPr indent="0" lvl="0" marL="0" marR="0" rtl="0" algn="ctr">
              <a:lnSpc>
                <a:spcPct val="90000"/>
              </a:lnSpc>
              <a:spcBef>
                <a:spcPts val="1000"/>
              </a:spcBef>
              <a:spcAft>
                <a:spcPts val="0"/>
              </a:spcAft>
              <a:buClr>
                <a:schemeClr val="dk1"/>
              </a:buClr>
              <a:buSzPts val="550"/>
              <a:buFont typeface="Arial"/>
              <a:buNone/>
            </a:pPr>
            <a:r>
              <a:rPr b="1" lang="en-US" sz="2200">
                <a:latin typeface="Arial"/>
                <a:ea typeface="Arial"/>
                <a:cs typeface="Arial"/>
                <a:sym typeface="Arial"/>
              </a:rPr>
              <a:t>*College Interest Explorations (their running list of 6-10 colleges)</a:t>
            </a:r>
            <a:endParaRPr/>
          </a:p>
          <a:p>
            <a:pPr indent="0" lvl="0" marL="0" marR="0" rtl="0" algn="ctr">
              <a:lnSpc>
                <a:spcPct val="90000"/>
              </a:lnSpc>
              <a:spcBef>
                <a:spcPts val="1000"/>
              </a:spcBef>
              <a:spcAft>
                <a:spcPts val="0"/>
              </a:spcAft>
              <a:buClr>
                <a:schemeClr val="dk1"/>
              </a:buClr>
              <a:buSzPts val="550"/>
              <a:buFont typeface="Arial"/>
              <a:buNone/>
            </a:pPr>
            <a:r>
              <a:rPr b="1" lang="en-US" sz="2200">
                <a:latin typeface="Arial"/>
                <a:ea typeface="Arial"/>
                <a:cs typeface="Arial"/>
                <a:sym typeface="Arial"/>
              </a:rPr>
              <a:t>*Running Log of Volunteer/Service Hours </a:t>
            </a:r>
            <a:endParaRPr/>
          </a:p>
          <a:p>
            <a:pPr indent="0" lvl="0" marL="0" marR="0" rtl="0" algn="ctr">
              <a:lnSpc>
                <a:spcPct val="90000"/>
              </a:lnSpc>
              <a:spcBef>
                <a:spcPts val="1000"/>
              </a:spcBef>
              <a:spcAft>
                <a:spcPts val="0"/>
              </a:spcAft>
              <a:buClr>
                <a:schemeClr val="dk1"/>
              </a:buClr>
              <a:buSzPts val="550"/>
              <a:buFont typeface="Arial"/>
              <a:buNone/>
            </a:pPr>
            <a:r>
              <a:rPr b="1" lang="en-US" sz="2200">
                <a:latin typeface="Arial"/>
                <a:ea typeface="Arial"/>
                <a:cs typeface="Arial"/>
                <a:sym typeface="Arial"/>
              </a:rPr>
              <a:t>*Copies of Letters of Recommendations for Colleges and Scholarships </a:t>
            </a:r>
            <a:endParaRPr/>
          </a:p>
          <a:p>
            <a:pPr indent="0" lvl="0" marL="0" marR="0" rtl="0" algn="ctr">
              <a:lnSpc>
                <a:spcPct val="90000"/>
              </a:lnSpc>
              <a:spcBef>
                <a:spcPts val="1000"/>
              </a:spcBef>
              <a:spcAft>
                <a:spcPts val="0"/>
              </a:spcAft>
              <a:buClr>
                <a:schemeClr val="dk1"/>
              </a:buClr>
              <a:buSzPts val="550"/>
              <a:buFont typeface="Arial"/>
              <a:buNone/>
            </a:pPr>
            <a:r>
              <a:rPr b="1" lang="en-US" sz="2200" u="sng">
                <a:latin typeface="Arial"/>
                <a:ea typeface="Arial"/>
                <a:cs typeface="Arial"/>
                <a:sym typeface="Arial"/>
              </a:rPr>
              <a:t> </a:t>
            </a:r>
            <a:endParaRPr/>
          </a:p>
          <a:p>
            <a:pPr indent="0" lvl="0" marL="0" rtl="0" algn="ctr">
              <a:lnSpc>
                <a:spcPct val="90000"/>
              </a:lnSpc>
              <a:spcBef>
                <a:spcPts val="0"/>
              </a:spcBef>
              <a:spcAft>
                <a:spcPts val="0"/>
              </a:spcAft>
              <a:buClr>
                <a:schemeClr val="dk1"/>
              </a:buClr>
              <a:buSzPts val="550"/>
              <a:buFont typeface="Arial"/>
              <a:buNone/>
            </a:pPr>
            <a:r>
              <a:rPr b="1" lang="en-US" sz="2200" u="sng">
                <a:latin typeface="Arial"/>
                <a:ea typeface="Arial"/>
                <a:cs typeface="Arial"/>
                <a:sym typeface="Arial"/>
              </a:rPr>
              <a:t>Please Remember: This is to help ease the admissions and applications process for their College(s) of Choice and Scholarships during their senior year.  </a:t>
            </a:r>
            <a:endParaRPr/>
          </a:p>
          <a:p>
            <a:pPr indent="0" lvl="0" marL="0" rtl="0" algn="l">
              <a:lnSpc>
                <a:spcPct val="115000"/>
              </a:lnSpc>
              <a:spcBef>
                <a:spcPts val="0"/>
              </a:spcBef>
              <a:spcAft>
                <a:spcPts val="0"/>
              </a:spcAft>
              <a:buClr>
                <a:schemeClr val="dk1"/>
              </a:buClr>
              <a:buSzPts val="1008"/>
              <a:buFont typeface="Arial"/>
              <a:buNone/>
            </a:pPr>
            <a:r>
              <a:t/>
            </a:r>
            <a:endParaRPr b="1" sz="2200" u="sng">
              <a:highlight>
                <a:srgbClr val="FFFFFF"/>
              </a:highlight>
              <a:latin typeface="BatangChe"/>
              <a:ea typeface="BatangChe"/>
              <a:cs typeface="BatangChe"/>
              <a:sym typeface="BatangChe"/>
            </a:endParaRPr>
          </a:p>
          <a:p>
            <a:pPr indent="0" lvl="0" marL="0" rtl="0" algn="l">
              <a:lnSpc>
                <a:spcPct val="115000"/>
              </a:lnSpc>
              <a:spcBef>
                <a:spcPts val="0"/>
              </a:spcBef>
              <a:spcAft>
                <a:spcPts val="0"/>
              </a:spcAft>
              <a:buClr>
                <a:schemeClr val="dk1"/>
              </a:buClr>
              <a:buSzPts val="1008"/>
              <a:buFont typeface="Arial"/>
              <a:buNone/>
            </a:pPr>
            <a:r>
              <a:t/>
            </a:r>
            <a:endParaRPr b="1" sz="2200" u="sng">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008"/>
              <a:buFont typeface="Arial"/>
              <a:buNone/>
            </a:pPr>
            <a:r>
              <a:t/>
            </a:r>
            <a:endParaRPr sz="22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008"/>
              <a:buFont typeface="Arial"/>
              <a:buNone/>
            </a:pPr>
            <a:r>
              <a:t/>
            </a:r>
            <a:endParaRPr sz="22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008"/>
              <a:buFont typeface="Arial"/>
              <a:buNone/>
            </a:pPr>
            <a:r>
              <a:t/>
            </a:r>
            <a:endParaRPr sz="2200">
              <a:highlight>
                <a:srgbClr val="FFFFFF"/>
              </a:highlight>
              <a:latin typeface="Arial"/>
              <a:ea typeface="Arial"/>
              <a:cs typeface="Arial"/>
              <a:sym typeface="Arial"/>
            </a:endParaRPr>
          </a:p>
          <a:p>
            <a:pPr indent="0" lvl="0" marL="0" marR="0" rtl="0" algn="ctr">
              <a:lnSpc>
                <a:spcPct val="90000"/>
              </a:lnSpc>
              <a:spcBef>
                <a:spcPts val="1000"/>
              </a:spcBef>
              <a:spcAft>
                <a:spcPts val="0"/>
              </a:spcAft>
              <a:buClr>
                <a:schemeClr val="dk1"/>
              </a:buClr>
              <a:buSzPts val="550"/>
              <a:buFont typeface="Arial"/>
              <a:buNone/>
            </a:pPr>
            <a:r>
              <a:t/>
            </a:r>
            <a:endParaRPr b="1" sz="2200" u="sng"/>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8ab813904f_0_336"/>
          <p:cNvSpPr txBox="1"/>
          <p:nvPr>
            <p:ph type="ctrTitle"/>
          </p:nvPr>
        </p:nvSpPr>
        <p:spPr>
          <a:xfrm>
            <a:off x="1524000" y="409952"/>
            <a:ext cx="9144000" cy="979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a:t>Owls Abroad</a:t>
            </a:r>
            <a:endParaRPr b="1"/>
          </a:p>
        </p:txBody>
      </p:sp>
      <p:sp>
        <p:nvSpPr>
          <p:cNvPr id="304" name="Google Shape;304;g28ab813904f_0_336"/>
          <p:cNvSpPr txBox="1"/>
          <p:nvPr>
            <p:ph idx="1" type="subTitle"/>
          </p:nvPr>
        </p:nvSpPr>
        <p:spPr>
          <a:xfrm>
            <a:off x="1524000" y="1389749"/>
            <a:ext cx="9144000" cy="3147600"/>
          </a:xfrm>
          <a:prstGeom prst="rect">
            <a:avLst/>
          </a:prstGeom>
        </p:spPr>
        <p:txBody>
          <a:bodyPr anchorCtr="0" anchor="t" bIns="45700" lIns="91425" spcFirstLastPara="1" rIns="91425" wrap="square" tIns="45700">
            <a:normAutofit lnSpcReduction="20000"/>
          </a:bodyPr>
          <a:lstStyle/>
          <a:p>
            <a:pPr indent="0" lvl="0" marL="0" rtl="0" algn="ctr">
              <a:spcBef>
                <a:spcPts val="1000"/>
              </a:spcBef>
              <a:spcAft>
                <a:spcPts val="0"/>
              </a:spcAft>
              <a:buNone/>
            </a:pPr>
            <a:r>
              <a:rPr lang="en-US" sz="3000"/>
              <a:t>Josh Gordon</a:t>
            </a:r>
            <a:endParaRPr sz="3000"/>
          </a:p>
          <a:p>
            <a:pPr indent="0" lvl="0" marL="0" rtl="0" algn="ctr">
              <a:spcBef>
                <a:spcPts val="1000"/>
              </a:spcBef>
              <a:spcAft>
                <a:spcPts val="0"/>
              </a:spcAft>
              <a:buNone/>
            </a:pPr>
            <a:r>
              <a:rPr b="1" lang="en-US" sz="3200"/>
              <a:t>Trip to Costa Rica- Spring Break 2026</a:t>
            </a:r>
            <a:endParaRPr b="1" sz="3200"/>
          </a:p>
          <a:p>
            <a:pPr indent="0" lvl="0" marL="0" rtl="0" algn="ctr">
              <a:spcBef>
                <a:spcPts val="1000"/>
              </a:spcBef>
              <a:spcAft>
                <a:spcPts val="0"/>
              </a:spcAft>
              <a:buClr>
                <a:schemeClr val="dk1"/>
              </a:buClr>
              <a:buSzPts val="1100"/>
              <a:buFont typeface="Arial"/>
              <a:buNone/>
            </a:pPr>
            <a:r>
              <a:rPr lang="en-US" sz="3000"/>
              <a:t>Information Meeting on Wednesday, Oct. 16 at 6:30 </a:t>
            </a:r>
            <a:endParaRPr sz="3000"/>
          </a:p>
          <a:p>
            <a:pPr indent="0" lvl="0" marL="0" rtl="0" algn="ctr">
              <a:spcBef>
                <a:spcPts val="1000"/>
              </a:spcBef>
              <a:spcAft>
                <a:spcPts val="0"/>
              </a:spcAft>
              <a:buClr>
                <a:schemeClr val="dk1"/>
              </a:buClr>
              <a:buSzPts val="1100"/>
              <a:buFont typeface="Arial"/>
              <a:buNone/>
            </a:pPr>
            <a:r>
              <a:rPr lang="en-US" sz="3000"/>
              <a:t>in the CRCA Library</a:t>
            </a:r>
            <a:endParaRPr b="1" sz="3200"/>
          </a:p>
          <a:p>
            <a:pPr indent="0" lvl="0" marL="0" rtl="0" algn="ctr">
              <a:spcBef>
                <a:spcPts val="1000"/>
              </a:spcBef>
              <a:spcAft>
                <a:spcPts val="0"/>
              </a:spcAft>
              <a:buNone/>
            </a:pPr>
            <a:r>
              <a:rPr b="1" lang="en-US" sz="3200"/>
              <a:t>Trip to Japan - Spring Break 2027</a:t>
            </a:r>
            <a:endParaRPr b="1" sz="3200"/>
          </a:p>
          <a:p>
            <a:pPr indent="0" lvl="0" marL="0" rtl="0" algn="ctr">
              <a:spcBef>
                <a:spcPts val="1000"/>
              </a:spcBef>
              <a:spcAft>
                <a:spcPts val="0"/>
              </a:spcAft>
              <a:buNone/>
            </a:pPr>
            <a:r>
              <a:rPr lang="en-US" sz="3000"/>
              <a:t>Information Meeting on Monday, Nov. 4 at 6:30 </a:t>
            </a:r>
            <a:endParaRPr sz="3000"/>
          </a:p>
          <a:p>
            <a:pPr indent="0" lvl="0" marL="0" rtl="0" algn="ctr">
              <a:spcBef>
                <a:spcPts val="1000"/>
              </a:spcBef>
              <a:spcAft>
                <a:spcPts val="0"/>
              </a:spcAft>
              <a:buNone/>
            </a:pPr>
            <a:r>
              <a:rPr lang="en-US" sz="3000"/>
              <a:t>in the CRCA Library</a:t>
            </a:r>
            <a:endParaRPr sz="3000"/>
          </a:p>
        </p:txBody>
      </p:sp>
      <p:pic>
        <p:nvPicPr>
          <p:cNvPr id="305" name="Google Shape;305;g28ab813904f_0_336"/>
          <p:cNvPicPr preferRelativeResize="0"/>
          <p:nvPr/>
        </p:nvPicPr>
        <p:blipFill>
          <a:blip r:embed="rId3">
            <a:alphaModFix/>
          </a:blip>
          <a:stretch>
            <a:fillRect/>
          </a:stretch>
        </p:blipFill>
        <p:spPr>
          <a:xfrm>
            <a:off x="265475" y="4155105"/>
            <a:ext cx="4054348" cy="2318095"/>
          </a:xfrm>
          <a:prstGeom prst="rect">
            <a:avLst/>
          </a:prstGeom>
          <a:noFill/>
          <a:ln>
            <a:noFill/>
          </a:ln>
        </p:spPr>
      </p:pic>
      <p:pic>
        <p:nvPicPr>
          <p:cNvPr id="306" name="Google Shape;306;g28ab813904f_0_336"/>
          <p:cNvPicPr preferRelativeResize="0"/>
          <p:nvPr/>
        </p:nvPicPr>
        <p:blipFill>
          <a:blip r:embed="rId4">
            <a:alphaModFix/>
          </a:blip>
          <a:stretch>
            <a:fillRect/>
          </a:stretch>
        </p:blipFill>
        <p:spPr>
          <a:xfrm>
            <a:off x="8012675" y="4155100"/>
            <a:ext cx="4054351" cy="2592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Questions?</a:t>
            </a:r>
            <a:endParaRPr/>
          </a:p>
        </p:txBody>
      </p:sp>
      <p:sp>
        <p:nvSpPr>
          <p:cNvPr id="312" name="Google Shape;312;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Thank you for attending.</a:t>
            </a:r>
            <a:endParaRPr/>
          </a:p>
        </p:txBody>
      </p:sp>
      <p:pic>
        <p:nvPicPr>
          <p:cNvPr id="318" name="Google Shape;318;p32"/>
          <p:cNvPicPr preferRelativeResize="0"/>
          <p:nvPr>
            <p:ph idx="1" type="body"/>
          </p:nvPr>
        </p:nvPicPr>
        <p:blipFill rotWithShape="1">
          <a:blip r:embed="rId3">
            <a:alphaModFix/>
          </a:blip>
          <a:srcRect b="0" l="0" r="0" t="0"/>
          <a:stretch/>
        </p:blipFill>
        <p:spPr>
          <a:xfrm>
            <a:off x="3915177" y="1690689"/>
            <a:ext cx="4417454" cy="48517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Welcome</a:t>
            </a:r>
            <a:endParaRPr/>
          </a:p>
        </p:txBody>
      </p:sp>
      <p:sp>
        <p:nvSpPr>
          <p:cNvPr id="107" name="Google Shape;107;p4"/>
          <p:cNvSpPr txBox="1"/>
          <p:nvPr>
            <p:ph idx="1" type="body"/>
          </p:nvPr>
        </p:nvSpPr>
        <p:spPr>
          <a:xfrm>
            <a:off x="838200" y="1481070"/>
            <a:ext cx="10515600" cy="5177307"/>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400"/>
              <a:buChar char="•"/>
            </a:pPr>
            <a:r>
              <a:rPr lang="en-US"/>
              <a:t>My student is now at ACC. What are the implications?</a:t>
            </a:r>
            <a:endParaRPr/>
          </a:p>
          <a:p>
            <a:pPr indent="-228600" lvl="2" marL="1143000" rtl="0" algn="l">
              <a:lnSpc>
                <a:spcPct val="90000"/>
              </a:lnSpc>
              <a:spcBef>
                <a:spcPts val="500"/>
              </a:spcBef>
              <a:spcAft>
                <a:spcPts val="0"/>
              </a:spcAft>
              <a:buClr>
                <a:schemeClr val="dk1"/>
              </a:buClr>
              <a:buSzPts val="2000"/>
              <a:buChar char="•"/>
            </a:pPr>
            <a:r>
              <a:rPr lang="en-US"/>
              <a:t>Creating a College Transcript – impacts future financial aide considerations</a:t>
            </a:r>
            <a:endParaRPr/>
          </a:p>
          <a:p>
            <a:pPr indent="-101600" lvl="2" marL="1143000" rtl="0" algn="l">
              <a:lnSpc>
                <a:spcPct val="90000"/>
              </a:lnSpc>
              <a:spcBef>
                <a:spcPts val="500"/>
              </a:spcBef>
              <a:spcAft>
                <a:spcPts val="0"/>
              </a:spcAft>
              <a:buClr>
                <a:schemeClr val="dk1"/>
              </a:buClr>
              <a:buSzPts val="2000"/>
              <a:buNone/>
            </a:pPr>
            <a:r>
              <a:t/>
            </a:r>
            <a:endParaRPr/>
          </a:p>
          <a:p>
            <a:pPr indent="-228600" lvl="2" marL="1143000" rtl="0" algn="l">
              <a:lnSpc>
                <a:spcPct val="90000"/>
              </a:lnSpc>
              <a:spcBef>
                <a:spcPts val="500"/>
              </a:spcBef>
              <a:spcAft>
                <a:spcPts val="0"/>
              </a:spcAft>
              <a:buClr>
                <a:schemeClr val="dk1"/>
              </a:buClr>
              <a:buSzPts val="2000"/>
              <a:buChar char="•"/>
            </a:pPr>
            <a:r>
              <a:rPr lang="en-US"/>
              <a:t>Nine hours in the fall – ENGL 1301, HIST 1301 and either MATH 1414, MATH 1314, HUMA 1301 or SPAN 2311.</a:t>
            </a:r>
            <a:endParaRPr/>
          </a:p>
          <a:p>
            <a:pPr indent="-228600" lvl="2" marL="1143000" rtl="0" algn="l">
              <a:lnSpc>
                <a:spcPct val="90000"/>
              </a:lnSpc>
              <a:spcBef>
                <a:spcPts val="500"/>
              </a:spcBef>
              <a:spcAft>
                <a:spcPts val="0"/>
              </a:spcAft>
              <a:buClr>
                <a:schemeClr val="dk1"/>
              </a:buClr>
              <a:buSzPts val="2000"/>
              <a:buChar char="•"/>
            </a:pPr>
            <a:r>
              <a:rPr lang="en-US"/>
              <a:t>Nine hours in the spring – ENGL 1302, HIST 1302 and either MATH 1414, MATH 1314, HUMA 1302 or SOCI 1301.</a:t>
            </a:r>
            <a:endParaRPr/>
          </a:p>
          <a:p>
            <a:pPr indent="-228600" lvl="2" marL="1143000" rtl="0" algn="l">
              <a:lnSpc>
                <a:spcPct val="90000"/>
              </a:lnSpc>
              <a:spcBef>
                <a:spcPts val="500"/>
              </a:spcBef>
              <a:spcAft>
                <a:spcPts val="0"/>
              </a:spcAft>
              <a:buClr>
                <a:schemeClr val="dk1"/>
              </a:buClr>
              <a:buSzPts val="2000"/>
              <a:buChar char="•"/>
            </a:pPr>
            <a:r>
              <a:rPr lang="en-US"/>
              <a:t>Add the 17 hours from the previous years and every CRCA 11</a:t>
            </a:r>
            <a:r>
              <a:rPr baseline="30000" lang="en-US"/>
              <a:t>th</a:t>
            </a:r>
            <a:r>
              <a:rPr lang="en-US"/>
              <a:t> grader should finish this year with 35 college hours.</a:t>
            </a:r>
            <a:endParaRPr/>
          </a:p>
          <a:p>
            <a:pPr indent="0" lvl="2" marL="914400" rtl="0" algn="l">
              <a:lnSpc>
                <a:spcPct val="90000"/>
              </a:lnSpc>
              <a:spcBef>
                <a:spcPts val="500"/>
              </a:spcBef>
              <a:spcAft>
                <a:spcPts val="0"/>
              </a:spcAft>
              <a:buClr>
                <a:schemeClr val="dk1"/>
              </a:buClr>
              <a:buSzPts val="2000"/>
              <a:buNone/>
            </a:pPr>
            <a:r>
              <a:t/>
            </a:r>
            <a:endParaRPr/>
          </a:p>
          <a:p>
            <a:pPr indent="-228600" lvl="2" marL="1143000" rtl="0" algn="l">
              <a:lnSpc>
                <a:spcPct val="90000"/>
              </a:lnSpc>
              <a:spcBef>
                <a:spcPts val="500"/>
              </a:spcBef>
              <a:spcAft>
                <a:spcPts val="0"/>
              </a:spcAft>
              <a:buClr>
                <a:schemeClr val="dk1"/>
              </a:buClr>
              <a:buSzPts val="2000"/>
              <a:buChar char="•"/>
            </a:pPr>
            <a:r>
              <a:rPr lang="en-US"/>
              <a:t>College Prep Advisory class</a:t>
            </a:r>
            <a:endParaRPr/>
          </a:p>
          <a:p>
            <a:pPr indent="-228600" lvl="2" marL="1143000" rtl="0" algn="l">
              <a:lnSpc>
                <a:spcPct val="90000"/>
              </a:lnSpc>
              <a:spcBef>
                <a:spcPts val="500"/>
              </a:spcBef>
              <a:spcAft>
                <a:spcPts val="0"/>
              </a:spcAft>
              <a:buClr>
                <a:schemeClr val="dk1"/>
              </a:buClr>
              <a:buSzPts val="2000"/>
              <a:buChar char="•"/>
            </a:pPr>
            <a:r>
              <a:rPr lang="en-US"/>
              <a:t>No RTI tutorial period built into schedule</a:t>
            </a:r>
            <a:endParaRPr/>
          </a:p>
          <a:p>
            <a:pPr indent="-228600" lvl="2" marL="1143000" rtl="0" algn="l">
              <a:lnSpc>
                <a:spcPct val="90000"/>
              </a:lnSpc>
              <a:spcBef>
                <a:spcPts val="500"/>
              </a:spcBef>
              <a:spcAft>
                <a:spcPts val="0"/>
              </a:spcAft>
              <a:buClr>
                <a:schemeClr val="dk1"/>
              </a:buClr>
              <a:buSzPts val="2000"/>
              <a:buChar char="•"/>
            </a:pPr>
            <a:r>
              <a:rPr lang="en-US"/>
              <a:t>Time to attend the Learning Lab and instructors’ office hours at ACC</a:t>
            </a:r>
            <a:endParaRPr/>
          </a:p>
          <a:p>
            <a:pPr indent="-101600" lvl="2" marL="1143000" rtl="0" algn="l">
              <a:lnSpc>
                <a:spcPct val="90000"/>
              </a:lnSpc>
              <a:spcBef>
                <a:spcPts val="500"/>
              </a:spcBef>
              <a:spcAft>
                <a:spcPts val="0"/>
              </a:spcAft>
              <a:buClr>
                <a:schemeClr val="dk1"/>
              </a:buClr>
              <a:buSzPts val="2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CRCA</a:t>
            </a:r>
            <a:endParaRPr/>
          </a:p>
        </p:txBody>
      </p:sp>
      <p:sp>
        <p:nvSpPr>
          <p:cNvPr id="113" name="Google Shape;11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t>I must attend school 90% of the time to receive credit for my courses.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I will have truancy charges filed on me if I miss three days of school within a four week period and these absences are unexcused. </a:t>
            </a:r>
            <a:endParaRPr/>
          </a:p>
          <a:p>
            <a:pPr indent="0" lvl="0" marL="228600" rtl="0" algn="l">
              <a:lnSpc>
                <a:spcPct val="90000"/>
              </a:lnSpc>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CRCA  </a:t>
            </a:r>
            <a:endParaRPr/>
          </a:p>
        </p:txBody>
      </p:sp>
      <p:sp>
        <p:nvSpPr>
          <p:cNvPr id="119" name="Google Shape;1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3. There are very limited reasons for excused absences. </a:t>
            </a:r>
            <a:endParaRPr/>
          </a:p>
          <a:p>
            <a:pPr indent="-228600" lvl="1" marL="685800" rtl="0" algn="l">
              <a:lnSpc>
                <a:spcPct val="90000"/>
              </a:lnSpc>
              <a:spcBef>
                <a:spcPts val="500"/>
              </a:spcBef>
              <a:spcAft>
                <a:spcPts val="0"/>
              </a:spcAft>
              <a:buClr>
                <a:schemeClr val="dk1"/>
              </a:buClr>
              <a:buSzPts val="2400"/>
              <a:buChar char="•"/>
            </a:pPr>
            <a:r>
              <a:rPr lang="en-US"/>
              <a:t> A school district shall excuse a student from attending school for:</a:t>
            </a:r>
            <a:endParaRPr/>
          </a:p>
          <a:p>
            <a:pPr indent="-228600" lvl="2" marL="1143000" rtl="0" algn="l">
              <a:lnSpc>
                <a:spcPct val="90000"/>
              </a:lnSpc>
              <a:spcBef>
                <a:spcPts val="500"/>
              </a:spcBef>
              <a:spcAft>
                <a:spcPts val="0"/>
              </a:spcAft>
              <a:buClr>
                <a:schemeClr val="dk1"/>
              </a:buClr>
              <a:buSzPts val="2000"/>
              <a:buChar char="•"/>
            </a:pPr>
            <a:r>
              <a:rPr lang="en-US"/>
              <a:t>(1)  the following purposes, including travel for those purposes: </a:t>
            </a:r>
            <a:endParaRPr/>
          </a:p>
          <a:p>
            <a:pPr indent="-228600" lvl="3" marL="1600200" rtl="0" algn="l">
              <a:lnSpc>
                <a:spcPct val="90000"/>
              </a:lnSpc>
              <a:spcBef>
                <a:spcPts val="500"/>
              </a:spcBef>
              <a:spcAft>
                <a:spcPts val="0"/>
              </a:spcAft>
              <a:buClr>
                <a:schemeClr val="dk1"/>
              </a:buClr>
              <a:buSzPts val="1800"/>
              <a:buChar char="•"/>
            </a:pPr>
            <a:r>
              <a:rPr lang="en-US"/>
              <a:t>(A)  observing religious holy days; </a:t>
            </a:r>
            <a:endParaRPr/>
          </a:p>
          <a:p>
            <a:pPr indent="-228600" lvl="3" marL="1600200" rtl="0" algn="l">
              <a:lnSpc>
                <a:spcPct val="90000"/>
              </a:lnSpc>
              <a:spcBef>
                <a:spcPts val="500"/>
              </a:spcBef>
              <a:spcAft>
                <a:spcPts val="0"/>
              </a:spcAft>
              <a:buClr>
                <a:schemeClr val="dk1"/>
              </a:buClr>
              <a:buSzPts val="1800"/>
              <a:buChar char="•"/>
            </a:pPr>
            <a:r>
              <a:rPr lang="en-US"/>
              <a:t>(B)  attending a required court appearance; </a:t>
            </a:r>
            <a:endParaRPr/>
          </a:p>
          <a:p>
            <a:pPr indent="-228600" lvl="3" marL="1600200" rtl="0" algn="l">
              <a:lnSpc>
                <a:spcPct val="90000"/>
              </a:lnSpc>
              <a:spcBef>
                <a:spcPts val="500"/>
              </a:spcBef>
              <a:spcAft>
                <a:spcPts val="0"/>
              </a:spcAft>
              <a:buClr>
                <a:schemeClr val="dk1"/>
              </a:buClr>
              <a:buSzPts val="1800"/>
              <a:buChar char="•"/>
            </a:pPr>
            <a:r>
              <a:rPr lang="en-US"/>
              <a:t>(C)  appearing at a governmental office to complete paperwork required in connection             with the student's application for United States citizenship; </a:t>
            </a:r>
            <a:endParaRPr/>
          </a:p>
          <a:p>
            <a:pPr indent="-228600" lvl="3" marL="1600200" rtl="0" algn="l">
              <a:lnSpc>
                <a:spcPct val="90000"/>
              </a:lnSpc>
              <a:spcBef>
                <a:spcPts val="500"/>
              </a:spcBef>
              <a:spcAft>
                <a:spcPts val="0"/>
              </a:spcAft>
              <a:buClr>
                <a:schemeClr val="dk1"/>
              </a:buClr>
              <a:buSzPts val="1800"/>
              <a:buChar char="•"/>
            </a:pPr>
            <a:r>
              <a:rPr lang="en-US"/>
              <a:t>(D)  taking part in a United States naturalization oath ceremony; or </a:t>
            </a:r>
            <a:endParaRPr/>
          </a:p>
          <a:p>
            <a:pPr indent="-228600" lvl="3" marL="1600200" rtl="0" algn="l">
              <a:lnSpc>
                <a:spcPct val="90000"/>
              </a:lnSpc>
              <a:spcBef>
                <a:spcPts val="500"/>
              </a:spcBef>
              <a:spcAft>
                <a:spcPts val="0"/>
              </a:spcAft>
              <a:buClr>
                <a:schemeClr val="dk1"/>
              </a:buClr>
              <a:buSzPts val="1800"/>
              <a:buChar char="•"/>
            </a:pPr>
            <a:r>
              <a:rPr lang="en-US"/>
              <a:t>(E)  serving as an election clerk; or </a:t>
            </a:r>
            <a:endParaRPr/>
          </a:p>
          <a:p>
            <a:pPr indent="-228600" lvl="2" marL="1143000" rtl="0" algn="l">
              <a:lnSpc>
                <a:spcPct val="90000"/>
              </a:lnSpc>
              <a:spcBef>
                <a:spcPts val="500"/>
              </a:spcBef>
              <a:spcAft>
                <a:spcPts val="0"/>
              </a:spcAft>
              <a:buClr>
                <a:schemeClr val="dk1"/>
              </a:buClr>
              <a:buSzPts val="2000"/>
              <a:buChar char="•"/>
            </a:pPr>
            <a:r>
              <a:rPr lang="en-US"/>
              <a:t>(2)  a temporary absence resulting from health care professionals if that student commences classes or returns to school on the same day of the appointment. </a:t>
            </a:r>
            <a:endParaRPr/>
          </a:p>
          <a:p>
            <a:pPr indent="-228600" lvl="2" marL="1143000" rtl="0" algn="l">
              <a:lnSpc>
                <a:spcPct val="90000"/>
              </a:lnSpc>
              <a:spcBef>
                <a:spcPts val="500"/>
              </a:spcBef>
              <a:spcAft>
                <a:spcPts val="0"/>
              </a:spcAft>
              <a:buClr>
                <a:schemeClr val="dk1"/>
              </a:buClr>
              <a:buSzPts val="2000"/>
              <a:buChar char="•"/>
            </a:pPr>
            <a:r>
              <a:rPr lang="en-US"/>
              <a:t>(3) a school district may excuse students for absences that result from illness.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CRCA </a:t>
            </a:r>
            <a:endParaRPr/>
          </a:p>
        </p:txBody>
      </p:sp>
      <p:sp>
        <p:nvSpPr>
          <p:cNvPr id="125" name="Google Shape;1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4000"/>
              <a:buNone/>
            </a:pPr>
            <a:r>
              <a:rPr b="1" i="1" lang="en-US" sz="4000"/>
              <a:t>It matters. Your student must come to school!</a:t>
            </a:r>
            <a:endParaRPr/>
          </a:p>
          <a:p>
            <a:pPr indent="0" lvl="0" marL="0" rtl="0" algn="l">
              <a:lnSpc>
                <a:spcPct val="90000"/>
              </a:lnSpc>
              <a:spcBef>
                <a:spcPts val="1000"/>
              </a:spcBef>
              <a:spcAft>
                <a:spcPts val="0"/>
              </a:spcAft>
              <a:buClr>
                <a:schemeClr val="dk1"/>
              </a:buClr>
              <a:buSzPts val="4000"/>
              <a:buNone/>
            </a:pPr>
            <a:r>
              <a:t/>
            </a:r>
            <a:endParaRPr b="1" i="1" sz="4000"/>
          </a:p>
          <a:p>
            <a:pPr indent="0" lvl="0" marL="0" rtl="0" algn="ctr">
              <a:lnSpc>
                <a:spcPct val="90000"/>
              </a:lnSpc>
              <a:spcBef>
                <a:spcPts val="1000"/>
              </a:spcBef>
              <a:spcAft>
                <a:spcPts val="0"/>
              </a:spcAft>
              <a:buClr>
                <a:schemeClr val="dk1"/>
              </a:buClr>
              <a:buSzPts val="6600"/>
              <a:buNone/>
            </a:pPr>
            <a:r>
              <a:rPr b="1" i="1" lang="en-US" sz="6600"/>
              <a:t>96.7% ADA Last Year</a:t>
            </a:r>
            <a:endParaRPr/>
          </a:p>
          <a:p>
            <a:pPr indent="0" lvl="0" marL="0" rtl="0" algn="l">
              <a:lnSpc>
                <a:spcPct val="90000"/>
              </a:lnSpc>
              <a:spcBef>
                <a:spcPts val="1000"/>
              </a:spcBef>
              <a:spcAft>
                <a:spcPts val="0"/>
              </a:spcAft>
              <a:buClr>
                <a:schemeClr val="dk1"/>
              </a:buClr>
              <a:buSzPts val="4000"/>
              <a:buNone/>
            </a:pPr>
            <a:r>
              <a:t/>
            </a:r>
            <a:endParaRPr b="1" i="1" sz="4000"/>
          </a:p>
          <a:p>
            <a:pPr indent="0" lvl="0" marL="0" rtl="0" algn="l">
              <a:lnSpc>
                <a:spcPct val="90000"/>
              </a:lnSpc>
              <a:spcBef>
                <a:spcPts val="1000"/>
              </a:spcBef>
              <a:spcAft>
                <a:spcPts val="0"/>
              </a:spcAft>
              <a:buClr>
                <a:schemeClr val="dk1"/>
              </a:buClr>
              <a:buSzPts val="4000"/>
              <a:buNone/>
            </a:pPr>
            <a:r>
              <a:t/>
            </a:r>
            <a:endParaRPr/>
          </a:p>
          <a:p>
            <a:pPr indent="0" lvl="0" marL="0" rtl="0" algn="l">
              <a:lnSpc>
                <a:spcPct val="90000"/>
              </a:lnSpc>
              <a:spcBef>
                <a:spcPts val="1000"/>
              </a:spcBef>
              <a:spcAft>
                <a:spcPts val="0"/>
              </a:spcAft>
              <a:buClr>
                <a:schemeClr val="dk1"/>
              </a:buClr>
              <a:buSzPts val="6600"/>
              <a:buNone/>
            </a:pPr>
            <a:r>
              <a:t/>
            </a:r>
            <a:endParaRPr b="1" i="1" sz="6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Austin Community College</a:t>
            </a:r>
            <a:endParaRPr/>
          </a:p>
        </p:txBody>
      </p:sp>
      <p:sp>
        <p:nvSpPr>
          <p:cNvPr id="131" name="Google Shape;13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10000"/>
          </a:bodyPr>
          <a:lstStyle/>
          <a:p>
            <a:pPr indent="-241934" lvl="0" marL="228600" rtl="0" algn="l">
              <a:lnSpc>
                <a:spcPct val="90000"/>
              </a:lnSpc>
              <a:spcBef>
                <a:spcPts val="0"/>
              </a:spcBef>
              <a:spcAft>
                <a:spcPts val="0"/>
              </a:spcAft>
              <a:buClr>
                <a:schemeClr val="dk1"/>
              </a:buClr>
              <a:buSzPct val="100000"/>
              <a:buChar char="•"/>
            </a:pPr>
            <a:r>
              <a:rPr lang="en-US"/>
              <a:t>ACC does not have a college wide policy.</a:t>
            </a:r>
            <a:endParaRPr/>
          </a:p>
          <a:p>
            <a:pPr indent="-104140" lvl="0" marL="228600" rtl="0" algn="l">
              <a:lnSpc>
                <a:spcPct val="90000"/>
              </a:lnSpc>
              <a:spcBef>
                <a:spcPts val="1000"/>
              </a:spcBef>
              <a:spcAft>
                <a:spcPts val="0"/>
              </a:spcAft>
              <a:buClr>
                <a:schemeClr val="dk1"/>
              </a:buClr>
              <a:buSzPct val="100000"/>
              <a:buNone/>
            </a:pPr>
            <a:r>
              <a:t/>
            </a:r>
            <a:endParaRPr/>
          </a:p>
          <a:p>
            <a:pPr indent="-241934" lvl="0" marL="228600" rtl="0" algn="l">
              <a:lnSpc>
                <a:spcPct val="90000"/>
              </a:lnSpc>
              <a:spcBef>
                <a:spcPts val="1000"/>
              </a:spcBef>
              <a:spcAft>
                <a:spcPts val="0"/>
              </a:spcAft>
              <a:buClr>
                <a:schemeClr val="dk1"/>
              </a:buClr>
              <a:buSzPct val="100000"/>
              <a:buChar char="•"/>
            </a:pPr>
            <a:r>
              <a:rPr lang="en-US"/>
              <a:t>Some departments automatically withdraw a student on the 4</a:t>
            </a:r>
            <a:r>
              <a:rPr baseline="30000" lang="en-US"/>
              <a:t>th</a:t>
            </a:r>
            <a:r>
              <a:rPr lang="en-US"/>
              <a:t> absence.</a:t>
            </a:r>
            <a:endParaRPr/>
          </a:p>
          <a:p>
            <a:pPr indent="-104140" lvl="0" marL="228600" rtl="0" algn="l">
              <a:lnSpc>
                <a:spcPct val="90000"/>
              </a:lnSpc>
              <a:spcBef>
                <a:spcPts val="1000"/>
              </a:spcBef>
              <a:spcAft>
                <a:spcPts val="0"/>
              </a:spcAft>
              <a:buClr>
                <a:schemeClr val="dk1"/>
              </a:buClr>
              <a:buSzPct val="100000"/>
              <a:buNone/>
            </a:pPr>
            <a:r>
              <a:t/>
            </a:r>
            <a:endParaRPr/>
          </a:p>
          <a:p>
            <a:pPr indent="-241934" lvl="0" marL="228600" rtl="0" algn="l">
              <a:lnSpc>
                <a:spcPct val="90000"/>
              </a:lnSpc>
              <a:spcBef>
                <a:spcPts val="1000"/>
              </a:spcBef>
              <a:spcAft>
                <a:spcPts val="0"/>
              </a:spcAft>
              <a:buClr>
                <a:schemeClr val="dk1"/>
              </a:buClr>
              <a:buSzPct val="100000"/>
              <a:buChar char="•"/>
            </a:pPr>
            <a:r>
              <a:rPr lang="en-US"/>
              <a:t>Some departments withdraw a student after they have missed 10% of the class meetings.</a:t>
            </a:r>
            <a:endParaRPr/>
          </a:p>
          <a:p>
            <a:pPr indent="-104140" lvl="0" marL="228600" rtl="0" algn="l">
              <a:lnSpc>
                <a:spcPct val="90000"/>
              </a:lnSpc>
              <a:spcBef>
                <a:spcPts val="1000"/>
              </a:spcBef>
              <a:spcAft>
                <a:spcPts val="0"/>
              </a:spcAft>
              <a:buClr>
                <a:schemeClr val="dk1"/>
              </a:buClr>
              <a:buSzPct val="100000"/>
              <a:buNone/>
            </a:pPr>
            <a:r>
              <a:t/>
            </a:r>
            <a:endParaRPr/>
          </a:p>
          <a:p>
            <a:pPr indent="-241934" lvl="0" marL="228600" rtl="0" algn="l">
              <a:lnSpc>
                <a:spcPct val="90000"/>
              </a:lnSpc>
              <a:spcBef>
                <a:spcPts val="1000"/>
              </a:spcBef>
              <a:spcAft>
                <a:spcPts val="0"/>
              </a:spcAft>
              <a:buClr>
                <a:schemeClr val="dk1"/>
              </a:buClr>
              <a:buSzPct val="100000"/>
              <a:buChar char="•"/>
            </a:pPr>
            <a:r>
              <a:rPr lang="en-US"/>
              <a:t>Talk to your professor/instructor. Make certain they know when you are absent.</a:t>
            </a:r>
            <a:endParaRPr/>
          </a:p>
          <a:p>
            <a:pPr indent="-104140" lvl="0" marL="228600" rtl="0" algn="l">
              <a:lnSpc>
                <a:spcPct val="90000"/>
              </a:lnSpc>
              <a:spcBef>
                <a:spcPts val="1000"/>
              </a:spcBef>
              <a:spcAft>
                <a:spcPts val="0"/>
              </a:spcAft>
              <a:buClr>
                <a:schemeClr val="dk1"/>
              </a:buClr>
              <a:buSzPct val="100000"/>
              <a:buNone/>
            </a:pPr>
            <a:r>
              <a:t/>
            </a:r>
            <a:endParaRPr/>
          </a:p>
          <a:p>
            <a:pPr indent="-241934" lvl="0" marL="228600" rtl="0" algn="l">
              <a:lnSpc>
                <a:spcPct val="90000"/>
              </a:lnSpc>
              <a:spcBef>
                <a:spcPts val="1000"/>
              </a:spcBef>
              <a:spcAft>
                <a:spcPts val="0"/>
              </a:spcAft>
              <a:buClr>
                <a:schemeClr val="dk1"/>
              </a:buClr>
              <a:buSzPct val="100000"/>
              <a:buChar char="•"/>
            </a:pPr>
            <a:r>
              <a:rPr lang="en-US"/>
              <a:t>CRCA has no control/discretion over the actions of an ACC instructor.</a:t>
            </a:r>
            <a:endParaRPr/>
          </a:p>
          <a:p>
            <a:pPr indent="-104140" lvl="0" marL="228600" rtl="0" algn="l">
              <a:lnSpc>
                <a:spcPct val="90000"/>
              </a:lnSpc>
              <a:spcBef>
                <a:spcPts val="1000"/>
              </a:spcBef>
              <a:spcAft>
                <a:spcPts val="0"/>
              </a:spcAft>
              <a:buClr>
                <a:schemeClr val="dk1"/>
              </a:buClr>
              <a:buSzPct val="100000"/>
              <a:buNone/>
            </a:pPr>
            <a:r>
              <a:t/>
            </a:r>
            <a:endParaRPr/>
          </a:p>
          <a:p>
            <a:pPr indent="-241934" lvl="0" marL="228600" rtl="0" algn="l">
              <a:lnSpc>
                <a:spcPct val="90000"/>
              </a:lnSpc>
              <a:spcBef>
                <a:spcPts val="1000"/>
              </a:spcBef>
              <a:spcAft>
                <a:spcPts val="0"/>
              </a:spcAft>
              <a:buClr>
                <a:schemeClr val="dk1"/>
              </a:buClr>
              <a:buSzPct val="100000"/>
              <a:buChar char="•"/>
            </a:pPr>
            <a:r>
              <a:rPr lang="en-US"/>
              <a:t>CRCA students must report their ACC attendance on MW with Mr. Gordon.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Austin Community College</a:t>
            </a:r>
            <a:endParaRPr/>
          </a:p>
        </p:txBody>
      </p:sp>
      <p:sp>
        <p:nvSpPr>
          <p:cNvPr id="137" name="Google Shape;13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90000"/>
              </a:lnSpc>
              <a:spcBef>
                <a:spcPts val="0"/>
              </a:spcBef>
              <a:spcAft>
                <a:spcPts val="0"/>
              </a:spcAft>
              <a:buClr>
                <a:schemeClr val="dk1"/>
              </a:buClr>
              <a:buSzPct val="100000"/>
              <a:buNone/>
            </a:pPr>
            <a:r>
              <a:rPr lang="en-US" sz="3300">
                <a:solidFill>
                  <a:schemeClr val="dk1"/>
                </a:solidFill>
              </a:rPr>
              <a:t>STUDENTS MUST MAKE EVERY EFFORT TO ATTEND ALL OF THEIR CLASSES AT ACC.  </a:t>
            </a:r>
            <a:endParaRPr/>
          </a:p>
          <a:p>
            <a:pPr indent="-498665" lvl="0" marL="514350" rtl="0" algn="l">
              <a:lnSpc>
                <a:spcPct val="90000"/>
              </a:lnSpc>
              <a:spcBef>
                <a:spcPts val="1000"/>
              </a:spcBef>
              <a:spcAft>
                <a:spcPts val="0"/>
              </a:spcAft>
              <a:buClr>
                <a:schemeClr val="dk1"/>
              </a:buClr>
              <a:buSzPct val="100000"/>
              <a:buFont typeface="Arial"/>
              <a:buAutoNum type="alphaLcPeriod"/>
            </a:pPr>
            <a:r>
              <a:rPr lang="en-US" sz="3300">
                <a:solidFill>
                  <a:schemeClr val="dk1"/>
                </a:solidFill>
              </a:rPr>
              <a:t>If a student is going to miss a class at ACC, they MUST CONTACT THEIR ACC PROFESSOR prior to class and make every effort to submit their assigned work prior to that class date.  </a:t>
            </a:r>
            <a:endParaRPr/>
          </a:p>
          <a:p>
            <a:pPr indent="-498665" lvl="0" marL="514350" rtl="0" algn="l">
              <a:lnSpc>
                <a:spcPct val="90000"/>
              </a:lnSpc>
              <a:spcBef>
                <a:spcPts val="1000"/>
              </a:spcBef>
              <a:spcAft>
                <a:spcPts val="0"/>
              </a:spcAft>
              <a:buClr>
                <a:schemeClr val="dk1"/>
              </a:buClr>
              <a:buSzPct val="100000"/>
              <a:buFont typeface="Arial"/>
              <a:buAutoNum type="alphaLcPeriod"/>
            </a:pPr>
            <a:r>
              <a:rPr lang="en-US" sz="3300">
                <a:solidFill>
                  <a:schemeClr val="dk1"/>
                </a:solidFill>
              </a:rPr>
              <a:t>Professors may or may NOT excuse the absence and the student</a:t>
            </a:r>
            <a:r>
              <a:rPr lang="en-US" sz="3300">
                <a:latin typeface="Arial"/>
                <a:ea typeface="Arial"/>
                <a:cs typeface="Arial"/>
                <a:sym typeface="Arial"/>
              </a:rPr>
              <a:t>’</a:t>
            </a:r>
            <a:r>
              <a:rPr lang="en-US" sz="3300">
                <a:solidFill>
                  <a:schemeClr val="dk1"/>
                </a:solidFill>
              </a:rPr>
              <a:t>s grade may be penalized.  </a:t>
            </a:r>
            <a:endParaRPr/>
          </a:p>
          <a:p>
            <a:pPr indent="-498665" lvl="0" marL="514350" rtl="0" algn="l">
              <a:lnSpc>
                <a:spcPct val="90000"/>
              </a:lnSpc>
              <a:spcBef>
                <a:spcPts val="1000"/>
              </a:spcBef>
              <a:spcAft>
                <a:spcPts val="0"/>
              </a:spcAft>
              <a:buClr>
                <a:schemeClr val="dk1"/>
              </a:buClr>
              <a:buSzPct val="100000"/>
              <a:buFont typeface="Arial"/>
              <a:buAutoNum type="alphaLcPeriod"/>
            </a:pPr>
            <a:r>
              <a:rPr lang="en-US" sz="3300">
                <a:solidFill>
                  <a:schemeClr val="dk1"/>
                </a:solidFill>
              </a:rPr>
              <a:t>STUDENTS MUST FOLLOW THE ACC CALENDAR. So, that means Students still have class at ACC on BISD student holidays and half days </a:t>
            </a:r>
            <a:endParaRPr/>
          </a:p>
          <a:p>
            <a:pPr indent="0" lvl="0" marL="0" rtl="0" algn="l">
              <a:lnSpc>
                <a:spcPct val="90000"/>
              </a:lnSpc>
              <a:spcBef>
                <a:spcPts val="1000"/>
              </a:spcBef>
              <a:spcAft>
                <a:spcPts val="0"/>
              </a:spcAft>
              <a:buClr>
                <a:schemeClr val="dk1"/>
              </a:buClr>
              <a:buSzPct val="100000"/>
              <a:buNone/>
            </a:pPr>
            <a:r>
              <a:rPr lang="en-US" sz="3300">
                <a:solidFill>
                  <a:schemeClr val="dk1"/>
                </a:solidFill>
              </a:rPr>
              <a:t>	(October </a:t>
            </a:r>
            <a:r>
              <a:rPr lang="en-US" sz="3300"/>
              <a:t>14</a:t>
            </a:r>
            <a:r>
              <a:rPr lang="en-US" sz="3300">
                <a:solidFill>
                  <a:schemeClr val="dk1"/>
                </a:solidFill>
              </a:rPr>
              <a:t>, November </a:t>
            </a:r>
            <a:r>
              <a:rPr lang="en-US" sz="3300"/>
              <a:t>25, </a:t>
            </a:r>
            <a:r>
              <a:rPr lang="en-US" sz="3300"/>
              <a:t>November 27, </a:t>
            </a:r>
            <a:r>
              <a:rPr lang="en-US" sz="3300"/>
              <a:t>February 17, March 24</a:t>
            </a:r>
            <a:r>
              <a:rPr lang="en-US" sz="3300">
                <a:solidFill>
                  <a:schemeClr val="dk1"/>
                </a:solidFill>
              </a:rPr>
              <a:t>)</a:t>
            </a:r>
            <a:endParaRPr/>
          </a:p>
          <a:p>
            <a:pPr indent="0" lvl="0" marL="457200" rtl="0" algn="l">
              <a:lnSpc>
                <a:spcPct val="90000"/>
              </a:lnSpc>
              <a:spcBef>
                <a:spcPts val="1000"/>
              </a:spcBef>
              <a:spcAft>
                <a:spcPts val="0"/>
              </a:spcAft>
              <a:buClr>
                <a:schemeClr val="dk1"/>
              </a:buClr>
              <a:buSzPct val="100000"/>
              <a:buNone/>
            </a:pPr>
            <a:r>
              <a:rPr lang="en-US" sz="3300"/>
              <a:t>S</a:t>
            </a:r>
            <a:r>
              <a:rPr lang="en-US" sz="3300">
                <a:solidFill>
                  <a:schemeClr val="dk1"/>
                </a:solidFill>
              </a:rPr>
              <a:t>tudents must get their own transportation on </a:t>
            </a:r>
            <a:r>
              <a:rPr lang="en-US" sz="3300"/>
              <a:t>February 17</a:t>
            </a:r>
            <a:r>
              <a:rPr lang="en-US" sz="3300">
                <a:solidFill>
                  <a:schemeClr val="dk1"/>
                </a:solidFill>
              </a:rPr>
              <a:t>. We plan to have the buses running for </a:t>
            </a:r>
            <a:r>
              <a:rPr lang="en-US" sz="3300"/>
              <a:t>the other dates</a:t>
            </a:r>
            <a:r>
              <a:rPr lang="en-US" sz="3300">
                <a:solidFill>
                  <a:schemeClr val="dk1"/>
                </a:solidFill>
              </a:rPr>
              <a:t>.</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2016-09-08T19:22:46Z</dcterms:created>
  <dc:creator>Martin Conrardy</dc:creator>
</cp:coreProperties>
</file>